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38" r:id="rId2"/>
    <p:sldMasterId id="2147483695" r:id="rId3"/>
    <p:sldMasterId id="2147483716" r:id="rId4"/>
  </p:sldMasterIdLst>
  <p:notesMasterIdLst>
    <p:notesMasterId r:id="rId21"/>
  </p:notesMasterIdLst>
  <p:handoutMasterIdLst>
    <p:handoutMasterId r:id="rId22"/>
  </p:handoutMasterIdLst>
  <p:sldIdLst>
    <p:sldId id="278" r:id="rId5"/>
    <p:sldId id="316" r:id="rId6"/>
    <p:sldId id="276" r:id="rId7"/>
    <p:sldId id="323" r:id="rId8"/>
    <p:sldId id="311" r:id="rId9"/>
    <p:sldId id="281" r:id="rId10"/>
    <p:sldId id="324" r:id="rId11"/>
    <p:sldId id="319" r:id="rId12"/>
    <p:sldId id="310" r:id="rId13"/>
    <p:sldId id="286" r:id="rId14"/>
    <p:sldId id="327" r:id="rId15"/>
    <p:sldId id="321" r:id="rId16"/>
    <p:sldId id="325" r:id="rId17"/>
    <p:sldId id="326" r:id="rId18"/>
    <p:sldId id="320" r:id="rId19"/>
    <p:sldId id="328"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050"/>
    <a:srgbClr val="F2F2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132" d="100"/>
          <a:sy n="132" d="100"/>
        </p:scale>
        <p:origin x="581"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3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005C2D5-62AA-17C9-E537-7290DCEBE2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A73C9E5-9676-F05C-599A-3576A8AD4F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A557F3-0EBF-4D5F-91A5-859AFA728DAF}" type="datetimeFigureOut">
              <a:rPr kumimoji="1" lang="ja-JP" altLang="en-US" smtClean="0"/>
              <a:t>2025/11/25</a:t>
            </a:fld>
            <a:endParaRPr kumimoji="1" lang="ja-JP" altLang="en-US"/>
          </a:p>
        </p:txBody>
      </p:sp>
      <p:sp>
        <p:nvSpPr>
          <p:cNvPr id="4" name="フッター プレースホルダー 3">
            <a:extLst>
              <a:ext uri="{FF2B5EF4-FFF2-40B4-BE49-F238E27FC236}">
                <a16:creationId xmlns:a16="http://schemas.microsoft.com/office/drawing/2014/main" id="{03E365CF-322A-9A9C-90D8-9B520645D3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32A0132-DD9F-2AB9-E3FB-F9362B80C0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14EB46-2C5D-4D1E-9CDE-288651BE901B}" type="slidenum">
              <a:rPr kumimoji="1" lang="ja-JP" altLang="en-US" smtClean="0"/>
              <a:t>‹#›</a:t>
            </a:fld>
            <a:endParaRPr kumimoji="1" lang="ja-JP" altLang="en-US"/>
          </a:p>
        </p:txBody>
      </p:sp>
    </p:spTree>
    <p:extLst>
      <p:ext uri="{BB962C8B-B14F-4D97-AF65-F5344CB8AC3E}">
        <p14:creationId xmlns:p14="http://schemas.microsoft.com/office/powerpoint/2010/main" val="2398092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5816D-9569-4863-ADDC-D05F5CECACFC}" type="datetimeFigureOut">
              <a:rPr kumimoji="1" lang="ja-JP" altLang="en-US" smtClean="0"/>
              <a:t>2025/11/25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4F5AB-2843-44C4-B018-2F0805310628}" type="slidenum">
              <a:rPr kumimoji="1" lang="ja-JP" altLang="en-US" smtClean="0"/>
              <a:t>‹#›</a:t>
            </a:fld>
            <a:endParaRPr kumimoji="1" lang="ja-JP" altLang="en-US"/>
          </a:p>
        </p:txBody>
      </p:sp>
    </p:spTree>
    <p:extLst>
      <p:ext uri="{BB962C8B-B14F-4D97-AF65-F5344CB8AC3E}">
        <p14:creationId xmlns:p14="http://schemas.microsoft.com/office/powerpoint/2010/main" val="18207320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D4835598-F75D-D6BB-8B6D-3A0799575E90}"/>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298647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5" name="直線コネクタ 4">
            <a:extLst>
              <a:ext uri="{FF2B5EF4-FFF2-40B4-BE49-F238E27FC236}">
                <a16:creationId xmlns:a16="http://schemas.microsoft.com/office/drawing/2014/main" id="{2F404148-501D-C318-CECA-3BA1500297A9}"/>
              </a:ext>
            </a:extLst>
          </p:cNvPr>
          <p:cNvCxnSpPr>
            <a:cxnSpLocks/>
          </p:cNvCxnSpPr>
          <p:nvPr userDrawn="1"/>
        </p:nvCxnSpPr>
        <p:spPr>
          <a:xfrm rot="5400000">
            <a:off x="1972917" y="3697810"/>
            <a:ext cx="596016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9734CF83-1495-7ED5-69F0-129BAAFE713A}"/>
              </a:ext>
            </a:extLst>
          </p:cNvPr>
          <p:cNvCxnSpPr>
            <a:cxnSpLocks/>
          </p:cNvCxnSpPr>
          <p:nvPr userDrawn="1"/>
        </p:nvCxnSpPr>
        <p:spPr>
          <a:xfrm>
            <a:off x="92290" y="3697810"/>
            <a:ext cx="972141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
        <p:nvSpPr>
          <p:cNvPr id="2" name="正方形/長方形 1">
            <a:extLst>
              <a:ext uri="{FF2B5EF4-FFF2-40B4-BE49-F238E27FC236}">
                <a16:creationId xmlns:a16="http://schemas.microsoft.com/office/drawing/2014/main" id="{95825C92-4AD4-4BE9-72C0-3258B2CF87EE}"/>
              </a:ext>
            </a:extLst>
          </p:cNvPr>
          <p:cNvSpPr/>
          <p:nvPr userDrawn="1"/>
        </p:nvSpPr>
        <p:spPr>
          <a:xfrm>
            <a:off x="8536305" y="348052"/>
            <a:ext cx="1365737" cy="1843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 name="矢印: 五方向 2">
            <a:extLst>
              <a:ext uri="{FF2B5EF4-FFF2-40B4-BE49-F238E27FC236}">
                <a16:creationId xmlns:a16="http://schemas.microsoft.com/office/drawing/2014/main" id="{8055EBBE-A203-6CDD-B67C-502BF5751CAF}"/>
              </a:ext>
            </a:extLst>
          </p:cNvPr>
          <p:cNvSpPr/>
          <p:nvPr userDrawn="1"/>
        </p:nvSpPr>
        <p:spPr>
          <a:xfrm>
            <a:off x="7305596" y="348051"/>
            <a:ext cx="1886093" cy="184306"/>
          </a:xfrm>
          <a:prstGeom prst="homePlat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 name="矢印: 五方向 3">
            <a:extLst>
              <a:ext uri="{FF2B5EF4-FFF2-40B4-BE49-F238E27FC236}">
                <a16:creationId xmlns:a16="http://schemas.microsoft.com/office/drawing/2014/main" id="{4A13EFC7-EA8D-3618-99D7-98F8C6D45ED8}"/>
              </a:ext>
            </a:extLst>
          </p:cNvPr>
          <p:cNvSpPr/>
          <p:nvPr userDrawn="1"/>
        </p:nvSpPr>
        <p:spPr>
          <a:xfrm>
            <a:off x="7134728" y="348051"/>
            <a:ext cx="794437" cy="184306"/>
          </a:xfrm>
          <a:prstGeom prst="homePlat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 name="テキスト ボックス 4">
            <a:extLst>
              <a:ext uri="{FF2B5EF4-FFF2-40B4-BE49-F238E27FC236}">
                <a16:creationId xmlns:a16="http://schemas.microsoft.com/office/drawing/2014/main" id="{5D48F906-EC4E-6EE7-3CC2-522FBFBA4B21}"/>
              </a:ext>
            </a:extLst>
          </p:cNvPr>
          <p:cNvSpPr txBox="1">
            <a:spLocks noChangeArrowheads="1"/>
          </p:cNvSpPr>
          <p:nvPr userDrawn="1"/>
        </p:nvSpPr>
        <p:spPr bwMode="auto">
          <a:xfrm>
            <a:off x="7985189" y="322625"/>
            <a:ext cx="9733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dirty="0">
                <a:solidFill>
                  <a:schemeClr val="bg1">
                    <a:lumMod val="50000"/>
                  </a:schemeClr>
                </a:solidFill>
                <a:latin typeface="メイリオ" panose="020B0604030504040204" pitchFamily="50" charset="-128"/>
                <a:ea typeface="メイリオ" panose="020B0604030504040204" pitchFamily="50" charset="-128"/>
              </a:rPr>
              <a:t>Achievements</a:t>
            </a:r>
            <a:endParaRPr lang="ja-JP" altLang="en-US" sz="9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7" name="テキスト ボックス 5">
            <a:extLst>
              <a:ext uri="{FF2B5EF4-FFF2-40B4-BE49-F238E27FC236}">
                <a16:creationId xmlns:a16="http://schemas.microsoft.com/office/drawing/2014/main" id="{6984E168-0C53-022B-0A32-69E047A423F2}"/>
              </a:ext>
            </a:extLst>
          </p:cNvPr>
          <p:cNvSpPr txBox="1">
            <a:spLocks noChangeArrowheads="1"/>
          </p:cNvSpPr>
          <p:nvPr userDrawn="1"/>
        </p:nvSpPr>
        <p:spPr bwMode="auto">
          <a:xfrm>
            <a:off x="7246366" y="335743"/>
            <a:ext cx="5806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b="1" dirty="0">
                <a:solidFill>
                  <a:schemeClr val="bg1"/>
                </a:solidFill>
                <a:latin typeface="メイリオ" panose="020B0604030504040204" pitchFamily="50" charset="-128"/>
                <a:ea typeface="メイリオ" panose="020B0604030504040204" pitchFamily="50" charset="-128"/>
              </a:rPr>
              <a:t>Profile</a:t>
            </a:r>
            <a:endParaRPr lang="ja-JP" altLang="en-US" sz="900"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5">
            <a:extLst>
              <a:ext uri="{FF2B5EF4-FFF2-40B4-BE49-F238E27FC236}">
                <a16:creationId xmlns:a16="http://schemas.microsoft.com/office/drawing/2014/main" id="{F0F1D530-E02F-97C8-54F3-C7602EF7DB0F}"/>
              </a:ext>
            </a:extLst>
          </p:cNvPr>
          <p:cNvSpPr txBox="1">
            <a:spLocks noChangeArrowheads="1"/>
          </p:cNvSpPr>
          <p:nvPr userDrawn="1"/>
        </p:nvSpPr>
        <p:spPr bwMode="auto">
          <a:xfrm>
            <a:off x="9280502" y="334176"/>
            <a:ext cx="5036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dirty="0">
                <a:solidFill>
                  <a:schemeClr val="bg1">
                    <a:lumMod val="50000"/>
                  </a:schemeClr>
                </a:solidFill>
                <a:latin typeface="メイリオ" panose="020B0604030504040204" pitchFamily="50" charset="-128"/>
                <a:ea typeface="メイリオ" panose="020B0604030504040204" pitchFamily="50" charset="-128"/>
              </a:rPr>
              <a:t>Other</a:t>
            </a:r>
            <a:endParaRPr lang="ja-JP" altLang="en-US" sz="900" dirty="0">
              <a:solidFill>
                <a:schemeClr val="bg1">
                  <a:lumMod val="50000"/>
                </a:schemeClr>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38A6CBFD-14C0-DF2A-B53F-9484750BB031}"/>
              </a:ext>
            </a:extLst>
          </p:cNvPr>
          <p:cNvGrpSpPr/>
          <p:nvPr userDrawn="1"/>
        </p:nvGrpSpPr>
        <p:grpSpPr>
          <a:xfrm>
            <a:off x="9103529" y="349407"/>
            <a:ext cx="88160" cy="180495"/>
            <a:chOff x="7837799" y="349407"/>
            <a:chExt cx="88160" cy="180495"/>
          </a:xfrm>
        </p:grpSpPr>
        <p:cxnSp>
          <p:nvCxnSpPr>
            <p:cNvPr id="10" name="直線コネクタ 9">
              <a:extLst>
                <a:ext uri="{FF2B5EF4-FFF2-40B4-BE49-F238E27FC236}">
                  <a16:creationId xmlns:a16="http://schemas.microsoft.com/office/drawing/2014/main" id="{016D4DB0-1BB7-9A2C-1FC5-A244DB60C4E3}"/>
                </a:ext>
              </a:extLst>
            </p:cNvPr>
            <p:cNvCxnSpPr/>
            <p:nvPr/>
          </p:nvCxnSpPr>
          <p:spPr>
            <a:xfrm>
              <a:off x="7837799" y="349407"/>
              <a:ext cx="88160" cy="918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893EBDE-EB3D-BB3C-3636-5C0877389542}"/>
                </a:ext>
              </a:extLst>
            </p:cNvPr>
            <p:cNvCxnSpPr>
              <a:cxnSpLocks/>
            </p:cNvCxnSpPr>
            <p:nvPr/>
          </p:nvCxnSpPr>
          <p:spPr>
            <a:xfrm flipV="1">
              <a:off x="7837799" y="438041"/>
              <a:ext cx="88160" cy="918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376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
        <p:nvSpPr>
          <p:cNvPr id="44" name="正方形/長方形 43">
            <a:extLst>
              <a:ext uri="{FF2B5EF4-FFF2-40B4-BE49-F238E27FC236}">
                <a16:creationId xmlns:a16="http://schemas.microsoft.com/office/drawing/2014/main" id="{6622E829-34B1-4C27-7EAF-07A386D165A6}"/>
              </a:ext>
            </a:extLst>
          </p:cNvPr>
          <p:cNvSpPr/>
          <p:nvPr userDrawn="1"/>
        </p:nvSpPr>
        <p:spPr>
          <a:xfrm>
            <a:off x="7572777" y="347444"/>
            <a:ext cx="2329265" cy="1843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5" name="矢印: 五方向 44">
            <a:extLst>
              <a:ext uri="{FF2B5EF4-FFF2-40B4-BE49-F238E27FC236}">
                <a16:creationId xmlns:a16="http://schemas.microsoft.com/office/drawing/2014/main" id="{17473084-B7C3-762D-DA39-D15E1C9D1F35}"/>
              </a:ext>
            </a:extLst>
          </p:cNvPr>
          <p:cNvSpPr/>
          <p:nvPr userDrawn="1"/>
        </p:nvSpPr>
        <p:spPr>
          <a:xfrm>
            <a:off x="7305596" y="347443"/>
            <a:ext cx="1886093" cy="184306"/>
          </a:xfrm>
          <a:prstGeom prst="homePlat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6" name="矢印: 五方向 45">
            <a:extLst>
              <a:ext uri="{FF2B5EF4-FFF2-40B4-BE49-F238E27FC236}">
                <a16:creationId xmlns:a16="http://schemas.microsoft.com/office/drawing/2014/main" id="{3D2E3186-7161-D724-3AC4-63E32EE3853D}"/>
              </a:ext>
            </a:extLst>
          </p:cNvPr>
          <p:cNvSpPr/>
          <p:nvPr userDrawn="1"/>
        </p:nvSpPr>
        <p:spPr>
          <a:xfrm>
            <a:off x="7134728" y="347443"/>
            <a:ext cx="794437" cy="184306"/>
          </a:xfrm>
          <a:prstGeom prst="homePlat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7" name="テキスト ボックス 5">
            <a:extLst>
              <a:ext uri="{FF2B5EF4-FFF2-40B4-BE49-F238E27FC236}">
                <a16:creationId xmlns:a16="http://schemas.microsoft.com/office/drawing/2014/main" id="{67D85EF6-814C-3DB9-566E-AEC0EEEB66A2}"/>
              </a:ext>
            </a:extLst>
          </p:cNvPr>
          <p:cNvSpPr txBox="1">
            <a:spLocks noChangeArrowheads="1"/>
          </p:cNvSpPr>
          <p:nvPr userDrawn="1"/>
        </p:nvSpPr>
        <p:spPr bwMode="auto">
          <a:xfrm>
            <a:off x="8001167" y="337150"/>
            <a:ext cx="949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800" b="1" dirty="0">
                <a:solidFill>
                  <a:schemeClr val="bg1"/>
                </a:solidFill>
                <a:latin typeface="メイリオ" panose="020B0604030504040204" pitchFamily="50" charset="-128"/>
                <a:ea typeface="メイリオ" panose="020B0604030504040204" pitchFamily="50" charset="-128"/>
              </a:rPr>
              <a:t>Achievements</a:t>
            </a:r>
            <a:endParaRPr lang="ja-JP" altLang="en-US" sz="800" b="1" dirty="0">
              <a:solidFill>
                <a:schemeClr val="bg1"/>
              </a:solidFill>
              <a:latin typeface="メイリオ" panose="020B0604030504040204" pitchFamily="50" charset="-128"/>
              <a:ea typeface="メイリオ" panose="020B0604030504040204" pitchFamily="50" charset="-128"/>
            </a:endParaRPr>
          </a:p>
        </p:txBody>
      </p:sp>
      <p:sp>
        <p:nvSpPr>
          <p:cNvPr id="48" name="テキスト ボックス 5">
            <a:extLst>
              <a:ext uri="{FF2B5EF4-FFF2-40B4-BE49-F238E27FC236}">
                <a16:creationId xmlns:a16="http://schemas.microsoft.com/office/drawing/2014/main" id="{71A972BE-B1A1-F775-7624-46892BD4D0DA}"/>
              </a:ext>
            </a:extLst>
          </p:cNvPr>
          <p:cNvSpPr txBox="1">
            <a:spLocks noChangeArrowheads="1"/>
          </p:cNvSpPr>
          <p:nvPr userDrawn="1"/>
        </p:nvSpPr>
        <p:spPr bwMode="auto">
          <a:xfrm>
            <a:off x="7259336" y="337150"/>
            <a:ext cx="492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800" dirty="0">
                <a:solidFill>
                  <a:schemeClr val="bg1">
                    <a:lumMod val="50000"/>
                  </a:schemeClr>
                </a:solidFill>
                <a:latin typeface="メイリオ" panose="020B0604030504040204" pitchFamily="50" charset="-128"/>
                <a:ea typeface="メイリオ" panose="020B0604030504040204" pitchFamily="50" charset="-128"/>
              </a:rPr>
              <a:t>Profile</a:t>
            </a:r>
            <a:endParaRPr lang="ja-JP" altLang="en-US" sz="8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9" name="テキスト ボックス 5">
            <a:extLst>
              <a:ext uri="{FF2B5EF4-FFF2-40B4-BE49-F238E27FC236}">
                <a16:creationId xmlns:a16="http://schemas.microsoft.com/office/drawing/2014/main" id="{24545313-F33C-AD77-E219-051E10882A82}"/>
              </a:ext>
            </a:extLst>
          </p:cNvPr>
          <p:cNvSpPr txBox="1">
            <a:spLocks noChangeArrowheads="1"/>
          </p:cNvSpPr>
          <p:nvPr userDrawn="1"/>
        </p:nvSpPr>
        <p:spPr bwMode="auto">
          <a:xfrm>
            <a:off x="9293472" y="337150"/>
            <a:ext cx="4667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800" dirty="0">
                <a:solidFill>
                  <a:schemeClr val="bg1">
                    <a:lumMod val="50000"/>
                  </a:schemeClr>
                </a:solidFill>
                <a:latin typeface="メイリオ" panose="020B0604030504040204" pitchFamily="50" charset="-128"/>
                <a:ea typeface="メイリオ" panose="020B0604030504040204" pitchFamily="50" charset="-128"/>
              </a:rPr>
              <a:t>Other</a:t>
            </a:r>
            <a:endParaRPr lang="ja-JP" altLang="en-US" sz="8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337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
        <p:nvSpPr>
          <p:cNvPr id="8" name="正方形/長方形 7">
            <a:extLst>
              <a:ext uri="{FF2B5EF4-FFF2-40B4-BE49-F238E27FC236}">
                <a16:creationId xmlns:a16="http://schemas.microsoft.com/office/drawing/2014/main" id="{55891A98-8B7A-E688-62BA-1A5FC88CD4F8}"/>
              </a:ext>
            </a:extLst>
          </p:cNvPr>
          <p:cNvSpPr/>
          <p:nvPr userDrawn="1"/>
        </p:nvSpPr>
        <p:spPr>
          <a:xfrm>
            <a:off x="8536305" y="348052"/>
            <a:ext cx="1365737" cy="184305"/>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矢印: 五方向 11">
            <a:extLst>
              <a:ext uri="{FF2B5EF4-FFF2-40B4-BE49-F238E27FC236}">
                <a16:creationId xmlns:a16="http://schemas.microsoft.com/office/drawing/2014/main" id="{3DC1E167-DED0-CD76-0DF0-DE9EDEFB9186}"/>
              </a:ext>
            </a:extLst>
          </p:cNvPr>
          <p:cNvSpPr/>
          <p:nvPr userDrawn="1"/>
        </p:nvSpPr>
        <p:spPr>
          <a:xfrm>
            <a:off x="7305596" y="348051"/>
            <a:ext cx="1886093" cy="184306"/>
          </a:xfrm>
          <a:prstGeom prst="homePlat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2" name="矢印: 五方向 21">
            <a:extLst>
              <a:ext uri="{FF2B5EF4-FFF2-40B4-BE49-F238E27FC236}">
                <a16:creationId xmlns:a16="http://schemas.microsoft.com/office/drawing/2014/main" id="{F26D3AA6-8D74-170C-3BE6-058A5151317B}"/>
              </a:ext>
            </a:extLst>
          </p:cNvPr>
          <p:cNvSpPr/>
          <p:nvPr userDrawn="1"/>
        </p:nvSpPr>
        <p:spPr>
          <a:xfrm>
            <a:off x="7134728" y="348051"/>
            <a:ext cx="794437" cy="184306"/>
          </a:xfrm>
          <a:prstGeom prst="homePlat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3" name="テキスト ボックス 22">
            <a:extLst>
              <a:ext uri="{FF2B5EF4-FFF2-40B4-BE49-F238E27FC236}">
                <a16:creationId xmlns:a16="http://schemas.microsoft.com/office/drawing/2014/main" id="{9A4AA8B5-44F8-A231-CBCB-8F6C69953CE0}"/>
              </a:ext>
            </a:extLst>
          </p:cNvPr>
          <p:cNvSpPr txBox="1">
            <a:spLocks noChangeArrowheads="1"/>
          </p:cNvSpPr>
          <p:nvPr userDrawn="1"/>
        </p:nvSpPr>
        <p:spPr bwMode="auto">
          <a:xfrm>
            <a:off x="7985189" y="322625"/>
            <a:ext cx="9733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dirty="0">
                <a:solidFill>
                  <a:schemeClr val="bg1">
                    <a:lumMod val="50000"/>
                  </a:schemeClr>
                </a:solidFill>
                <a:latin typeface="メイリオ" panose="020B0604030504040204" pitchFamily="50" charset="-128"/>
                <a:ea typeface="メイリオ" panose="020B0604030504040204" pitchFamily="50" charset="-128"/>
              </a:rPr>
              <a:t>Achievements</a:t>
            </a:r>
            <a:endParaRPr lang="ja-JP" altLang="en-US" sz="9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24" name="テキスト ボックス 5">
            <a:extLst>
              <a:ext uri="{FF2B5EF4-FFF2-40B4-BE49-F238E27FC236}">
                <a16:creationId xmlns:a16="http://schemas.microsoft.com/office/drawing/2014/main" id="{ED406B07-386E-7DEB-9BB2-DE677C1512D8}"/>
              </a:ext>
            </a:extLst>
          </p:cNvPr>
          <p:cNvSpPr txBox="1">
            <a:spLocks noChangeArrowheads="1"/>
          </p:cNvSpPr>
          <p:nvPr userDrawn="1"/>
        </p:nvSpPr>
        <p:spPr bwMode="auto">
          <a:xfrm>
            <a:off x="7246366" y="335743"/>
            <a:ext cx="5341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dirty="0">
                <a:solidFill>
                  <a:schemeClr val="bg1">
                    <a:lumMod val="50000"/>
                  </a:schemeClr>
                </a:solidFill>
                <a:latin typeface="メイリオ" panose="020B0604030504040204" pitchFamily="50" charset="-128"/>
                <a:ea typeface="メイリオ" panose="020B0604030504040204" pitchFamily="50" charset="-128"/>
              </a:rPr>
              <a:t>Profile</a:t>
            </a:r>
            <a:endParaRPr lang="ja-JP" altLang="en-US" sz="9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26" name="テキスト ボックス 5">
            <a:extLst>
              <a:ext uri="{FF2B5EF4-FFF2-40B4-BE49-F238E27FC236}">
                <a16:creationId xmlns:a16="http://schemas.microsoft.com/office/drawing/2014/main" id="{E183CEEC-4399-9A7C-F729-0BF1E49122A2}"/>
              </a:ext>
            </a:extLst>
          </p:cNvPr>
          <p:cNvSpPr txBox="1">
            <a:spLocks noChangeArrowheads="1"/>
          </p:cNvSpPr>
          <p:nvPr userDrawn="1"/>
        </p:nvSpPr>
        <p:spPr bwMode="auto">
          <a:xfrm>
            <a:off x="9280502" y="334176"/>
            <a:ext cx="5325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b="1" dirty="0">
                <a:solidFill>
                  <a:schemeClr val="bg1"/>
                </a:solidFill>
                <a:latin typeface="メイリオ" panose="020B0604030504040204" pitchFamily="50" charset="-128"/>
                <a:ea typeface="メイリオ" panose="020B0604030504040204" pitchFamily="50" charset="-128"/>
              </a:rPr>
              <a:t>Other</a:t>
            </a:r>
            <a:endParaRPr lang="ja-JP" altLang="en-US" sz="900" b="1" dirty="0">
              <a:solidFill>
                <a:schemeClr val="bg1"/>
              </a:solidFill>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D46E7056-603A-8540-4613-A767DD8E300A}"/>
              </a:ext>
            </a:extLst>
          </p:cNvPr>
          <p:cNvGrpSpPr/>
          <p:nvPr userDrawn="1"/>
        </p:nvGrpSpPr>
        <p:grpSpPr>
          <a:xfrm>
            <a:off x="7838918" y="349407"/>
            <a:ext cx="88160" cy="180495"/>
            <a:chOff x="7837799" y="349407"/>
            <a:chExt cx="88160" cy="180495"/>
          </a:xfrm>
        </p:grpSpPr>
        <p:cxnSp>
          <p:nvCxnSpPr>
            <p:cNvPr id="29" name="直線コネクタ 28">
              <a:extLst>
                <a:ext uri="{FF2B5EF4-FFF2-40B4-BE49-F238E27FC236}">
                  <a16:creationId xmlns:a16="http://schemas.microsoft.com/office/drawing/2014/main" id="{D3B19843-928C-C405-547E-CCE491DCE5AF}"/>
                </a:ext>
              </a:extLst>
            </p:cNvPr>
            <p:cNvCxnSpPr/>
            <p:nvPr/>
          </p:nvCxnSpPr>
          <p:spPr>
            <a:xfrm>
              <a:off x="7837799" y="349407"/>
              <a:ext cx="88160" cy="918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4A8263CB-2699-2041-ED7B-DDBB05BBAD86}"/>
                </a:ext>
              </a:extLst>
            </p:cNvPr>
            <p:cNvCxnSpPr>
              <a:cxnSpLocks/>
            </p:cNvCxnSpPr>
            <p:nvPr/>
          </p:nvCxnSpPr>
          <p:spPr>
            <a:xfrm flipV="1">
              <a:off x="7837799" y="438041"/>
              <a:ext cx="88160" cy="918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712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4139281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7" name="直線コネクタ 6">
            <a:extLst>
              <a:ext uri="{FF2B5EF4-FFF2-40B4-BE49-F238E27FC236}">
                <a16:creationId xmlns:a16="http://schemas.microsoft.com/office/drawing/2014/main" id="{44C19385-5114-C94F-89F5-2AA91D2C8620}"/>
              </a:ext>
            </a:extLst>
          </p:cNvPr>
          <p:cNvCxnSpPr>
            <a:cxnSpLocks/>
          </p:cNvCxnSpPr>
          <p:nvPr userDrawn="1"/>
        </p:nvCxnSpPr>
        <p:spPr>
          <a:xfrm flipV="1">
            <a:off x="4953000" y="3421063"/>
            <a:ext cx="5164138" cy="7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57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D4835598-F75D-D6BB-8B6D-3A0799575E90}"/>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59429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37397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2" name="直線コネクタ 1">
            <a:extLst>
              <a:ext uri="{FF2B5EF4-FFF2-40B4-BE49-F238E27FC236}">
                <a16:creationId xmlns:a16="http://schemas.microsoft.com/office/drawing/2014/main" id="{1BACE20B-343A-7AA8-9782-B9B247A95E98}"/>
              </a:ext>
            </a:extLst>
          </p:cNvPr>
          <p:cNvCxnSpPr>
            <a:cxnSpLocks/>
          </p:cNvCxnSpPr>
          <p:nvPr userDrawn="1"/>
        </p:nvCxnSpPr>
        <p:spPr>
          <a:xfrm flipV="1">
            <a:off x="4953000" y="3421063"/>
            <a:ext cx="5164138" cy="7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85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42694ED-A6A6-1150-6278-0C716A6089BA}"/>
              </a:ext>
            </a:extLst>
          </p:cNvPr>
          <p:cNvSpPr/>
          <p:nvPr userDrawn="1"/>
        </p:nvSpPr>
        <p:spPr>
          <a:xfrm>
            <a:off x="5347664" y="725135"/>
            <a:ext cx="4558335" cy="59174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326676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42694ED-A6A6-1150-6278-0C716A6089BA}"/>
              </a:ext>
            </a:extLst>
          </p:cNvPr>
          <p:cNvSpPr/>
          <p:nvPr userDrawn="1"/>
        </p:nvSpPr>
        <p:spPr>
          <a:xfrm>
            <a:off x="5347664" y="725135"/>
            <a:ext cx="4558335" cy="59174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
        <p:nvSpPr>
          <p:cNvPr id="3" name="図プレースホルダー 2">
            <a:extLst>
              <a:ext uri="{FF2B5EF4-FFF2-40B4-BE49-F238E27FC236}">
                <a16:creationId xmlns:a16="http://schemas.microsoft.com/office/drawing/2014/main" id="{D4A8D74B-7E77-423E-CDA1-B18698BCD44D}"/>
              </a:ext>
            </a:extLst>
          </p:cNvPr>
          <p:cNvSpPr>
            <a:spLocks noGrp="1"/>
          </p:cNvSpPr>
          <p:nvPr>
            <p:ph type="pic" idx="1"/>
          </p:nvPr>
        </p:nvSpPr>
        <p:spPr>
          <a:xfrm>
            <a:off x="5492337" y="992187"/>
            <a:ext cx="249381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2" name="図プレースホルダー 2">
            <a:extLst>
              <a:ext uri="{FF2B5EF4-FFF2-40B4-BE49-F238E27FC236}">
                <a16:creationId xmlns:a16="http://schemas.microsoft.com/office/drawing/2014/main" id="{8F5C9B1B-4601-41EC-8FD0-2671BF21AF11}"/>
              </a:ext>
            </a:extLst>
          </p:cNvPr>
          <p:cNvSpPr>
            <a:spLocks noGrp="1"/>
          </p:cNvSpPr>
          <p:nvPr>
            <p:ph type="pic" idx="10"/>
          </p:nvPr>
        </p:nvSpPr>
        <p:spPr>
          <a:xfrm>
            <a:off x="8330540" y="992187"/>
            <a:ext cx="145868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Tree>
    <p:extLst>
      <p:ext uri="{BB962C8B-B14F-4D97-AF65-F5344CB8AC3E}">
        <p14:creationId xmlns:p14="http://schemas.microsoft.com/office/powerpoint/2010/main" val="10610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5447951-4F48-5B54-A43E-4ED21BF85389}"/>
              </a:ext>
            </a:extLst>
          </p:cNvPr>
          <p:cNvSpPr/>
          <p:nvPr userDrawn="1"/>
        </p:nvSpPr>
        <p:spPr>
          <a:xfrm>
            <a:off x="5347664" y="725135"/>
            <a:ext cx="4558335" cy="59174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33D535C8-0BCA-9044-FAC5-3ACFFEE657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5400000">
            <a:off x="6012023" y="4978058"/>
            <a:ext cx="1040663" cy="2058547"/>
          </a:xfrm>
          <a:prstGeom prst="rect">
            <a:avLst/>
          </a:prstGeom>
        </p:spPr>
      </p:pic>
      <p:pic>
        <p:nvPicPr>
          <p:cNvPr id="3" name="図 2">
            <a:extLst>
              <a:ext uri="{FF2B5EF4-FFF2-40B4-BE49-F238E27FC236}">
                <a16:creationId xmlns:a16="http://schemas.microsoft.com/office/drawing/2014/main" id="{31126D23-D308-663E-BC49-69BAC6CCB7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5400000">
            <a:off x="8174465" y="4987670"/>
            <a:ext cx="1040663" cy="2058547"/>
          </a:xfrm>
          <a:prstGeom prst="rect">
            <a:avLst/>
          </a:prstGeom>
        </p:spPr>
      </p:pic>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363530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5" name="直線コネクタ 4">
            <a:extLst>
              <a:ext uri="{FF2B5EF4-FFF2-40B4-BE49-F238E27FC236}">
                <a16:creationId xmlns:a16="http://schemas.microsoft.com/office/drawing/2014/main" id="{2F404148-501D-C318-CECA-3BA1500297A9}"/>
              </a:ext>
            </a:extLst>
          </p:cNvPr>
          <p:cNvCxnSpPr>
            <a:cxnSpLocks/>
          </p:cNvCxnSpPr>
          <p:nvPr userDrawn="1"/>
        </p:nvCxnSpPr>
        <p:spPr>
          <a:xfrm>
            <a:off x="92290" y="3697810"/>
            <a:ext cx="972141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0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D602EED-74BD-654E-A398-BC58D87F0B2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5" name="直線コネクタ 4">
            <a:extLst>
              <a:ext uri="{FF2B5EF4-FFF2-40B4-BE49-F238E27FC236}">
                <a16:creationId xmlns:a16="http://schemas.microsoft.com/office/drawing/2014/main" id="{2F404148-501D-C318-CECA-3BA1500297A9}"/>
              </a:ext>
            </a:extLst>
          </p:cNvPr>
          <p:cNvCxnSpPr>
            <a:cxnSpLocks/>
          </p:cNvCxnSpPr>
          <p:nvPr userDrawn="1"/>
        </p:nvCxnSpPr>
        <p:spPr>
          <a:xfrm rot="5400000">
            <a:off x="1972917" y="3697810"/>
            <a:ext cx="596016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766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8E5F26C1-152B-5456-D57A-2E2E305C869C}"/>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912338108"/>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D454231A-0636-7DBE-A4D3-3B023D74176F}"/>
              </a:ext>
            </a:extLst>
          </p:cNvPr>
          <p:cNvCxnSpPr>
            <a:cxnSpLocks/>
          </p:cNvCxnSpPr>
          <p:nvPr userDrawn="1"/>
        </p:nvCxnSpPr>
        <p:spPr>
          <a:xfrm>
            <a:off x="2758440" y="3676904"/>
            <a:ext cx="71475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1D5D9B8-63C6-2DAB-4853-5EC7C68755E7}"/>
              </a:ext>
            </a:extLst>
          </p:cNvPr>
          <p:cNvCxnSpPr>
            <a:cxnSpLocks/>
          </p:cNvCxnSpPr>
          <p:nvPr userDrawn="1"/>
        </p:nvCxnSpPr>
        <p:spPr>
          <a:xfrm>
            <a:off x="1778502" y="3676650"/>
            <a:ext cx="2071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5">
            <a:extLst>
              <a:ext uri="{FF2B5EF4-FFF2-40B4-BE49-F238E27FC236}">
                <a16:creationId xmlns:a16="http://schemas.microsoft.com/office/drawing/2014/main" id="{8E5F26C1-152B-5456-D57A-2E2E305C869C}"/>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spTree>
    <p:extLst>
      <p:ext uri="{BB962C8B-B14F-4D97-AF65-F5344CB8AC3E}">
        <p14:creationId xmlns:p14="http://schemas.microsoft.com/office/powerpoint/2010/main" val="3754036194"/>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7850AD68-F844-B66B-0826-FB4912666A7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12" name="直線コネクタ 11">
            <a:extLst>
              <a:ext uri="{FF2B5EF4-FFF2-40B4-BE49-F238E27FC236}">
                <a16:creationId xmlns:a16="http://schemas.microsoft.com/office/drawing/2014/main" id="{766C40D4-19B9-29B5-4553-FF8035C1513B}"/>
              </a:ext>
            </a:extLst>
          </p:cNvPr>
          <p:cNvCxnSpPr>
            <a:cxnSpLocks/>
          </p:cNvCxnSpPr>
          <p:nvPr userDrawn="1"/>
        </p:nvCxnSpPr>
        <p:spPr>
          <a:xfrm>
            <a:off x="184581" y="526866"/>
            <a:ext cx="97214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380B74-5FFE-CE6D-1246-D061D8368624}"/>
              </a:ext>
            </a:extLst>
          </p:cNvPr>
          <p:cNvCxnSpPr>
            <a:cxnSpLocks/>
          </p:cNvCxnSpPr>
          <p:nvPr userDrawn="1"/>
        </p:nvCxnSpPr>
        <p:spPr>
          <a:xfrm>
            <a:off x="184581" y="526612"/>
            <a:ext cx="243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082723"/>
      </p:ext>
    </p:extLst>
  </p:cSld>
  <p:clrMap bg1="lt1" tx1="dk1" bg2="lt2" tx2="dk2" accent1="accent1" accent2="accent2" accent3="accent3" accent4="accent4" accent5="accent5" accent6="accent6" hlink="hlink" folHlink="folHlink"/>
  <p:sldLayoutIdLst>
    <p:sldLayoutId id="2147483711" r:id="rId1"/>
    <p:sldLayoutId id="2147483715" r:id="rId2"/>
    <p:sldLayoutId id="2147483696" r:id="rId3"/>
    <p:sldLayoutId id="2147483737" r:id="rId4"/>
    <p:sldLayoutId id="2147483710" r:id="rId5"/>
    <p:sldLayoutId id="2147483712" r:id="rId6"/>
    <p:sldLayoutId id="2147483713" r:id="rId7"/>
    <p:sldLayoutId id="2147483714"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7850AD68-F844-B66B-0826-FB4912666A79}"/>
              </a:ext>
            </a:extLst>
          </p:cNvPr>
          <p:cNvSpPr>
            <a:spLocks noGrp="1"/>
          </p:cNvSpPr>
          <p:nvPr>
            <p:ph type="sldNum" sz="quarter" idx="4"/>
          </p:nvPr>
        </p:nvSpPr>
        <p:spPr>
          <a:xfrm>
            <a:off x="7715250" y="6489065"/>
            <a:ext cx="2228850" cy="365125"/>
          </a:xfrm>
          <a:prstGeom prst="rect">
            <a:avLst/>
          </a:prstGeom>
        </p:spPr>
        <p:txBody>
          <a:bodyPr anchor="b"/>
          <a:lstStyle>
            <a:lvl1pPr algn="r">
              <a:defRPr sz="800">
                <a:solidFill>
                  <a:schemeClr val="bg1">
                    <a:lumMod val="50000"/>
                  </a:schemeClr>
                </a:solidFill>
                <a:latin typeface="メイリオ" panose="020B0604030504040204" pitchFamily="50" charset="-128"/>
                <a:ea typeface="メイリオ" panose="020B0604030504040204" pitchFamily="50" charset="-128"/>
              </a:defRPr>
            </a:lvl1pPr>
          </a:lstStyle>
          <a:p>
            <a:fld id="{9FDA8128-5015-4BEA-9CEB-A710842D17F7}" type="slidenum">
              <a:rPr kumimoji="1" lang="ja-JP" altLang="en-US" smtClean="0"/>
              <a:pPr/>
              <a:t>‹#›</a:t>
            </a:fld>
            <a:endParaRPr kumimoji="1" lang="ja-JP" altLang="en-US" dirty="0"/>
          </a:p>
        </p:txBody>
      </p:sp>
      <p:cxnSp>
        <p:nvCxnSpPr>
          <p:cNvPr id="2" name="直線コネクタ 1">
            <a:extLst>
              <a:ext uri="{FF2B5EF4-FFF2-40B4-BE49-F238E27FC236}">
                <a16:creationId xmlns:a16="http://schemas.microsoft.com/office/drawing/2014/main" id="{17181926-E727-7335-DE1A-244621824623}"/>
              </a:ext>
            </a:extLst>
          </p:cNvPr>
          <p:cNvCxnSpPr>
            <a:cxnSpLocks/>
          </p:cNvCxnSpPr>
          <p:nvPr userDrawn="1"/>
        </p:nvCxnSpPr>
        <p:spPr>
          <a:xfrm flipV="1">
            <a:off x="4953000" y="3421063"/>
            <a:ext cx="5164138" cy="7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180173"/>
      </p:ext>
    </p:extLst>
  </p:cSld>
  <p:clrMap bg1="lt1" tx1="dk1" bg2="lt2" tx2="dk2" accent1="accent1" accent2="accent2" accent3="accent3" accent4="accent4" accent5="accent5" accent6="accent6" hlink="hlink" folHlink="folHlink"/>
  <p:sldLayoutIdLst>
    <p:sldLayoutId id="2147483717" r:id="rId1"/>
    <p:sldLayoutId id="2147483718"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o39noty.com/job_change/portfolio/"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x.com/13azu_ki" TargetMode="External"/><Relationship Id="rId4" Type="http://schemas.openxmlformats.org/officeDocument/2006/relationships/hyperlink" Target="https://www.instagram.com/13azu.k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o39noty.com/" TargetMode="Externa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no39noty.com/job_change/portfoli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hyperlink" Target="https://no39noty.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no39noty.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https://no39noty.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6C520B7-2B74-2CBB-12E5-699F2E77A7AB}"/>
              </a:ext>
            </a:extLst>
          </p:cNvPr>
          <p:cNvPicPr>
            <a:picLocks noChangeAspect="1"/>
          </p:cNvPicPr>
          <p:nvPr/>
        </p:nvPicPr>
        <p:blipFill>
          <a:blip r:embed="rId2">
            <a:extLst>
              <a:ext uri="{28A0092B-C50C-407E-A947-70E740481C1C}">
                <a14:useLocalDpi xmlns:a14="http://schemas.microsoft.com/office/drawing/2010/main" val="0"/>
              </a:ext>
            </a:extLst>
          </a:blip>
          <a:srcRect l="6219" t="6750" r="6049" b="6205"/>
          <a:stretch>
            <a:fillRect/>
          </a:stretch>
        </p:blipFill>
        <p:spPr>
          <a:xfrm>
            <a:off x="4900706" y="5472119"/>
            <a:ext cx="1026846" cy="1018800"/>
          </a:xfrm>
          <a:prstGeom prst="rect">
            <a:avLst/>
          </a:prstGeom>
        </p:spPr>
      </p:pic>
      <p:grpSp>
        <p:nvGrpSpPr>
          <p:cNvPr id="18" name="グループ化 17">
            <a:extLst>
              <a:ext uri="{FF2B5EF4-FFF2-40B4-BE49-F238E27FC236}">
                <a16:creationId xmlns:a16="http://schemas.microsoft.com/office/drawing/2014/main" id="{7B91CE83-AD08-5760-306D-A341D1169A70}"/>
              </a:ext>
            </a:extLst>
          </p:cNvPr>
          <p:cNvGrpSpPr/>
          <p:nvPr/>
        </p:nvGrpSpPr>
        <p:grpSpPr>
          <a:xfrm>
            <a:off x="-1" y="377042"/>
            <a:ext cx="4680425" cy="432000"/>
            <a:chOff x="-1" y="119527"/>
            <a:chExt cx="4680425" cy="432000"/>
          </a:xfrm>
        </p:grpSpPr>
        <p:sp>
          <p:nvSpPr>
            <p:cNvPr id="14" name="正方形/長方形 13">
              <a:extLst>
                <a:ext uri="{FF2B5EF4-FFF2-40B4-BE49-F238E27FC236}">
                  <a16:creationId xmlns:a16="http://schemas.microsoft.com/office/drawing/2014/main" id="{5014ECCD-8532-A8D5-8B97-498699281E4B}"/>
                </a:ext>
              </a:extLst>
            </p:cNvPr>
            <p:cNvSpPr/>
            <p:nvPr/>
          </p:nvSpPr>
          <p:spPr>
            <a:xfrm>
              <a:off x="-1" y="119527"/>
              <a:ext cx="4464425" cy="432000"/>
            </a:xfrm>
            <a:prstGeom prst="rect">
              <a:avLst/>
            </a:prstGeom>
            <a:solidFill>
              <a:srgbClr val="F4C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784A8836-0511-A2C2-6342-86B5C8071469}"/>
                </a:ext>
              </a:extLst>
            </p:cNvPr>
            <p:cNvSpPr/>
            <p:nvPr/>
          </p:nvSpPr>
          <p:spPr>
            <a:xfrm>
              <a:off x="4248424" y="119527"/>
              <a:ext cx="432000" cy="432000"/>
            </a:xfrm>
            <a:prstGeom prst="ellipse">
              <a:avLst/>
            </a:prstGeom>
            <a:solidFill>
              <a:srgbClr val="F4C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7573A71C-09B8-C6B4-CB15-388AAE02D4B3}"/>
              </a:ext>
            </a:extLst>
          </p:cNvPr>
          <p:cNvCxnSpPr>
            <a:cxnSpLocks/>
          </p:cNvCxnSpPr>
          <p:nvPr/>
        </p:nvCxnSpPr>
        <p:spPr>
          <a:xfrm>
            <a:off x="5109883" y="3634796"/>
            <a:ext cx="368150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テキスト ボックス 5">
            <a:extLst>
              <a:ext uri="{FF2B5EF4-FFF2-40B4-BE49-F238E27FC236}">
                <a16:creationId xmlns:a16="http://schemas.microsoft.com/office/drawing/2014/main" id="{AAFC0FC7-A690-FE36-551F-D5F9DED21B39}"/>
              </a:ext>
            </a:extLst>
          </p:cNvPr>
          <p:cNvSpPr txBox="1">
            <a:spLocks noChangeArrowheads="1"/>
          </p:cNvSpPr>
          <p:nvPr/>
        </p:nvSpPr>
        <p:spPr bwMode="auto">
          <a:xfrm>
            <a:off x="487702" y="461006"/>
            <a:ext cx="3595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400" b="1" dirty="0">
                <a:solidFill>
                  <a:schemeClr val="bg1"/>
                </a:solidFill>
                <a:latin typeface="メイリオ" panose="020B0604030504040204" pitchFamily="50" charset="-128"/>
                <a:ea typeface="メイリオ" panose="020B0604030504040204" pitchFamily="50" charset="-128"/>
              </a:rPr>
              <a:t>制作者と本テンプレートについてのお願い</a:t>
            </a:r>
          </a:p>
        </p:txBody>
      </p:sp>
      <p:sp>
        <p:nvSpPr>
          <p:cNvPr id="6" name="テキスト ボックス 5">
            <a:extLst>
              <a:ext uri="{FF2B5EF4-FFF2-40B4-BE49-F238E27FC236}">
                <a16:creationId xmlns:a16="http://schemas.microsoft.com/office/drawing/2014/main" id="{F8BC4641-1604-CBE3-9E33-DCBC04B9B7E3}"/>
              </a:ext>
            </a:extLst>
          </p:cNvPr>
          <p:cNvSpPr txBox="1">
            <a:spLocks noChangeArrowheads="1"/>
          </p:cNvSpPr>
          <p:nvPr/>
        </p:nvSpPr>
        <p:spPr bwMode="auto">
          <a:xfrm>
            <a:off x="5843151" y="155080"/>
            <a:ext cx="4031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a:lnSpc>
                <a:spcPct val="100000"/>
              </a:lnSpc>
              <a:spcBef>
                <a:spcPct val="0"/>
              </a:spcBef>
              <a:buNone/>
            </a:pPr>
            <a:r>
              <a:rPr lang="ja-JP" altLang="en-US" sz="1200" b="1" dirty="0">
                <a:solidFill>
                  <a:srgbClr val="FF0000"/>
                </a:solidFill>
                <a:highlight>
                  <a:srgbClr val="FFFF00"/>
                </a:highlight>
                <a:latin typeface="メイリオ" panose="020B0604030504040204" pitchFamily="50" charset="-128"/>
                <a:ea typeface="メイリオ" panose="020B0604030504040204" pitchFamily="50" charset="-128"/>
              </a:rPr>
              <a:t>このスライドは削除してご使用をください。</a:t>
            </a:r>
          </a:p>
          <a:p>
            <a:pPr algn="r">
              <a:lnSpc>
                <a:spcPct val="100000"/>
              </a:lnSpc>
              <a:spcBef>
                <a:spcPct val="0"/>
              </a:spcBef>
              <a:buNone/>
            </a:pPr>
            <a:r>
              <a:rPr lang="ja-JP" altLang="en-US" sz="1200" b="1" dirty="0">
                <a:solidFill>
                  <a:srgbClr val="FF0000"/>
                </a:solidFill>
                <a:highlight>
                  <a:srgbClr val="FFFF00"/>
                </a:highlight>
                <a:latin typeface="メイリオ" panose="020B0604030504040204" pitchFamily="50" charset="-128"/>
                <a:ea typeface="メイリオ" panose="020B0604030504040204" pitchFamily="50" charset="-128"/>
              </a:rPr>
              <a:t>ポートフォリオは次ページのスライドからになります。</a:t>
            </a:r>
            <a:endParaRPr lang="en-US" altLang="ja-JP" sz="1200" b="1"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DE8BAD8-DE97-07D0-3219-814C606BDA5E}"/>
              </a:ext>
            </a:extLst>
          </p:cNvPr>
          <p:cNvSpPr txBox="1"/>
          <p:nvPr/>
        </p:nvSpPr>
        <p:spPr>
          <a:xfrm>
            <a:off x="324935" y="3949547"/>
            <a:ext cx="4278306" cy="946413"/>
          </a:xfrm>
          <a:prstGeom prst="rect">
            <a:avLst/>
          </a:prstGeom>
          <a:noFill/>
        </p:spPr>
        <p:txBody>
          <a:bodyPr wrap="square">
            <a:spAutoFit/>
          </a:bodyPr>
          <a:lstStyle/>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▼ポートフォリオについて解説したブログ</a:t>
            </a: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en-US" altLang="ja-JP" sz="1050" dirty="0">
                <a:solidFill>
                  <a:prstClr val="black"/>
                </a:solidFill>
                <a:latin typeface="メイリオ" panose="020B0604030504040204" pitchFamily="50" charset="-128"/>
                <a:ea typeface="メイリオ" panose="020B0604030504040204" pitchFamily="50" charset="-128"/>
              </a:rPr>
              <a:t>Web</a:t>
            </a:r>
            <a:r>
              <a:rPr lang="ja-JP" altLang="en-US" sz="1050" dirty="0">
                <a:solidFill>
                  <a:prstClr val="black"/>
                </a:solidFill>
                <a:latin typeface="メイリオ" panose="020B0604030504040204" pitchFamily="50" charset="-128"/>
                <a:ea typeface="メイリオ" panose="020B0604030504040204" pitchFamily="50" charset="-128"/>
              </a:rPr>
              <a:t>ディレクターに特化したポートフォリオの作り方｜テンプレートあり</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en-US" altLang="ja-JP" sz="1050" dirty="0">
                <a:solidFill>
                  <a:prstClr val="black"/>
                </a:solidFill>
                <a:latin typeface="メイリオ" panose="020B0604030504040204" pitchFamily="50" charset="-128"/>
                <a:ea typeface="メイリオ" panose="020B0604030504040204" pitchFamily="50" charset="-128"/>
                <a:hlinkClick r:id="rId3"/>
              </a:rPr>
              <a:t>https://no39noty.com/job_change/portfolio/</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12">
            <a:extLst>
              <a:ext uri="{FF2B5EF4-FFF2-40B4-BE49-F238E27FC236}">
                <a16:creationId xmlns:a16="http://schemas.microsoft.com/office/drawing/2014/main" id="{B2582C09-D186-A343-0A56-41D091F937B3}"/>
              </a:ext>
            </a:extLst>
          </p:cNvPr>
          <p:cNvSpPr txBox="1">
            <a:spLocks noChangeArrowheads="1"/>
          </p:cNvSpPr>
          <p:nvPr/>
        </p:nvSpPr>
        <p:spPr bwMode="auto">
          <a:xfrm>
            <a:off x="324935" y="1262456"/>
            <a:ext cx="4575771"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はじめまして！</a:t>
            </a:r>
            <a:r>
              <a:rPr lang="en-US" altLang="ja-JP" sz="1050" dirty="0">
                <a:solidFill>
                  <a:srgbClr val="000000"/>
                </a:solidFill>
                <a:latin typeface="メイリオ" panose="020B0604030504040204" pitchFamily="50" charset="-128"/>
                <a:ea typeface="メイリオ" panose="020B0604030504040204" pitchFamily="50" charset="-128"/>
              </a:rPr>
              <a:t>Web</a:t>
            </a:r>
            <a:r>
              <a:rPr lang="ja-JP" altLang="en-US" sz="1050" dirty="0">
                <a:solidFill>
                  <a:srgbClr val="000000"/>
                </a:solidFill>
                <a:latin typeface="メイリオ" panose="020B0604030504040204" pitchFamily="50" charset="-128"/>
                <a:ea typeface="メイリオ" panose="020B0604030504040204" pitchFamily="50" charset="-128"/>
              </a:rPr>
              <a:t>ディレクターの「あずき」です。</a:t>
            </a: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こちらの</a:t>
            </a:r>
            <a:r>
              <a:rPr lang="en-US" altLang="ja-JP" sz="1050" dirty="0">
                <a:solidFill>
                  <a:srgbClr val="000000"/>
                </a:solidFill>
                <a:latin typeface="メイリオ" panose="020B0604030504040204" pitchFamily="50" charset="-128"/>
                <a:ea typeface="メイリオ" panose="020B0604030504040204" pitchFamily="50" charset="-128"/>
              </a:rPr>
              <a:t>Web</a:t>
            </a:r>
            <a:r>
              <a:rPr lang="ja-JP" altLang="en-US" sz="1050" dirty="0">
                <a:solidFill>
                  <a:srgbClr val="000000"/>
                </a:solidFill>
                <a:latin typeface="メイリオ" panose="020B0604030504040204" pitchFamily="50" charset="-128"/>
                <a:ea typeface="メイリオ" panose="020B0604030504040204" pitchFamily="50" charset="-128"/>
              </a:rPr>
              <a:t>ディレクター向けポートフォリオのテンプレートは、</a:t>
            </a: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en-US" altLang="ja-JP" sz="1050" dirty="0">
                <a:solidFill>
                  <a:srgbClr val="000000"/>
                </a:solidFill>
                <a:latin typeface="メイリオ" panose="020B0604030504040204" pitchFamily="50" charset="-128"/>
                <a:ea typeface="メイリオ" panose="020B0604030504040204" pitchFamily="50" charset="-128"/>
              </a:rPr>
              <a:t>Web</a:t>
            </a:r>
            <a:r>
              <a:rPr lang="ja-JP" altLang="en-US" sz="1050" dirty="0">
                <a:solidFill>
                  <a:srgbClr val="000000"/>
                </a:solidFill>
                <a:latin typeface="メイリオ" panose="020B0604030504040204" pitchFamily="50" charset="-128"/>
                <a:ea typeface="メイリオ" panose="020B0604030504040204" pitchFamily="50" charset="-128"/>
              </a:rPr>
              <a:t>ディレクター歴</a:t>
            </a:r>
            <a:r>
              <a:rPr lang="en-US" altLang="ja-JP" sz="1050" dirty="0">
                <a:solidFill>
                  <a:srgbClr val="000000"/>
                </a:solidFill>
                <a:latin typeface="メイリオ" panose="020B0604030504040204" pitchFamily="50" charset="-128"/>
                <a:ea typeface="メイリオ" panose="020B0604030504040204" pitchFamily="50" charset="-128"/>
              </a:rPr>
              <a:t>10</a:t>
            </a:r>
            <a:r>
              <a:rPr lang="ja-JP" altLang="en-US" sz="1050" dirty="0">
                <a:solidFill>
                  <a:srgbClr val="000000"/>
                </a:solidFill>
                <a:latin typeface="メイリオ" panose="020B0604030504040204" pitchFamily="50" charset="-128"/>
                <a:ea typeface="メイリオ" panose="020B0604030504040204" pitchFamily="50" charset="-128"/>
              </a:rPr>
              <a:t>年以上・中間管理職として面接などの業務も行う私が作成したオリジナルのポートフォリオになります。</a:t>
            </a: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そんな大層な資料ではないですが、右記のご協力をお願いします。</a:t>
            </a:r>
          </a:p>
          <a:p>
            <a:pPr eaLnBrk="1" hangingPunct="1">
              <a:lnSpc>
                <a:spcPct val="10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良識のある</a:t>
            </a:r>
            <a:r>
              <a:rPr lang="en-US" altLang="ja-JP" sz="1050" dirty="0">
                <a:solidFill>
                  <a:srgbClr val="000000"/>
                </a:solidFill>
                <a:latin typeface="メイリオ" panose="020B0604030504040204" pitchFamily="50" charset="-128"/>
                <a:ea typeface="メイリオ" panose="020B0604030504040204" pitchFamily="50" charset="-128"/>
              </a:rPr>
              <a:t>Web</a:t>
            </a:r>
            <a:r>
              <a:rPr lang="ja-JP" altLang="en-US" sz="1050" dirty="0">
                <a:solidFill>
                  <a:srgbClr val="000000"/>
                </a:solidFill>
                <a:latin typeface="メイリオ" panose="020B0604030504040204" pitchFamily="50" charset="-128"/>
                <a:ea typeface="メイリオ" panose="020B0604030504040204" pitchFamily="50" charset="-128"/>
              </a:rPr>
              <a:t>ディレクター・</a:t>
            </a:r>
            <a:r>
              <a:rPr lang="en-US" altLang="ja-JP" sz="1050" dirty="0">
                <a:solidFill>
                  <a:srgbClr val="000000"/>
                </a:solidFill>
                <a:latin typeface="メイリオ" panose="020B0604030504040204" pitchFamily="50" charset="-128"/>
                <a:ea typeface="メイリオ" panose="020B0604030504040204" pitchFamily="50" charset="-128"/>
              </a:rPr>
              <a:t>Web</a:t>
            </a:r>
            <a:r>
              <a:rPr lang="ja-JP" altLang="en-US" sz="1050" dirty="0">
                <a:solidFill>
                  <a:srgbClr val="000000"/>
                </a:solidFill>
                <a:latin typeface="メイリオ" panose="020B0604030504040204" pitchFamily="50" charset="-128"/>
                <a:ea typeface="メイリオ" panose="020B0604030504040204" pitchFamily="50" charset="-128"/>
              </a:rPr>
              <a:t>業界の方であればご協力いただけると思っています。</a:t>
            </a:r>
          </a:p>
        </p:txBody>
      </p:sp>
      <p:sp>
        <p:nvSpPr>
          <p:cNvPr id="11" name="テキスト ボックス 12">
            <a:extLst>
              <a:ext uri="{FF2B5EF4-FFF2-40B4-BE49-F238E27FC236}">
                <a16:creationId xmlns:a16="http://schemas.microsoft.com/office/drawing/2014/main" id="{0FCCAE4B-BEA8-577A-244C-2EE3706CE136}"/>
              </a:ext>
            </a:extLst>
          </p:cNvPr>
          <p:cNvSpPr txBox="1">
            <a:spLocks noChangeArrowheads="1"/>
          </p:cNvSpPr>
          <p:nvPr/>
        </p:nvSpPr>
        <p:spPr bwMode="auto">
          <a:xfrm>
            <a:off x="324934" y="3293430"/>
            <a:ext cx="8910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a:t>
            </a:r>
            <a:r>
              <a:rPr lang="en-US" altLang="ja-JP" sz="1200" dirty="0">
                <a:solidFill>
                  <a:srgbClr val="000000"/>
                </a:solidFill>
                <a:latin typeface="メイリオ" panose="020B0604030504040204" pitchFamily="50" charset="-128"/>
                <a:ea typeface="メイリオ" panose="020B0604030504040204" pitchFamily="50" charset="-128"/>
              </a:rPr>
              <a:t>Web</a:t>
            </a:r>
            <a:r>
              <a:rPr lang="ja-JP" altLang="en-US" sz="1200" dirty="0">
                <a:solidFill>
                  <a:srgbClr val="000000"/>
                </a:solidFill>
                <a:latin typeface="メイリオ" panose="020B0604030504040204" pitchFamily="50" charset="-128"/>
                <a:ea typeface="メイリオ" panose="020B0604030504040204" pitchFamily="50" charset="-128"/>
              </a:rPr>
              <a:t>ディレクターの余計なお世話ブログ」でも解説記事を載せていますので、ぜひご覧ください！</a:t>
            </a:r>
            <a:endParaRPr lang="en-US" altLang="ja-JP" sz="12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もし、このポートフォリオがちょっとでも参考になったという方は、</a:t>
            </a:r>
            <a:r>
              <a:rPr lang="ja-JP" altLang="en-US" sz="1200" dirty="0">
                <a:solidFill>
                  <a:srgbClr val="FF0000"/>
                </a:solidFill>
                <a:latin typeface="メイリオ" panose="020B0604030504040204" pitchFamily="50" charset="-128"/>
                <a:ea typeface="メイリオ" panose="020B0604030504040204" pitchFamily="50" charset="-128"/>
              </a:rPr>
              <a:t>私の</a:t>
            </a:r>
            <a:r>
              <a:rPr lang="en-US" altLang="ja-JP" sz="1200" dirty="0">
                <a:solidFill>
                  <a:srgbClr val="FF0000"/>
                </a:solidFill>
                <a:latin typeface="メイリオ" panose="020B0604030504040204" pitchFamily="50" charset="-128"/>
                <a:ea typeface="メイリオ" panose="020B0604030504040204" pitchFamily="50" charset="-128"/>
              </a:rPr>
              <a:t>SNS</a:t>
            </a:r>
            <a:r>
              <a:rPr lang="ja-JP" altLang="en-US" sz="1200" dirty="0">
                <a:solidFill>
                  <a:srgbClr val="FF0000"/>
                </a:solidFill>
                <a:latin typeface="メイリオ" panose="020B0604030504040204" pitchFamily="50" charset="-128"/>
                <a:ea typeface="メイリオ" panose="020B0604030504040204" pitchFamily="50" charset="-128"/>
              </a:rPr>
              <a:t>も気が向いたらフォローをお願いします～。</a:t>
            </a:r>
            <a:endParaRPr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6FD26E2-527A-95BE-CD6D-4288A92565B9}"/>
              </a:ext>
            </a:extLst>
          </p:cNvPr>
          <p:cNvSpPr txBox="1"/>
          <p:nvPr/>
        </p:nvSpPr>
        <p:spPr>
          <a:xfrm>
            <a:off x="4603240" y="3949547"/>
            <a:ext cx="3972148" cy="276999"/>
          </a:xfrm>
          <a:prstGeom prst="rect">
            <a:avLst/>
          </a:prstGeom>
          <a:noFill/>
        </p:spPr>
        <p:txBody>
          <a:bodyPr wrap="square">
            <a:spAutoFit/>
          </a:bodyPr>
          <a:lstStyle/>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a:t>
            </a:r>
            <a:r>
              <a:rPr lang="en-US" altLang="ja-JP" sz="1200" b="1" dirty="0">
                <a:solidFill>
                  <a:prstClr val="black"/>
                </a:solidFill>
                <a:latin typeface="メイリオ" panose="020B0604030504040204" pitchFamily="50" charset="-128"/>
                <a:ea typeface="メイリオ" panose="020B0604030504040204" pitchFamily="50" charset="-128"/>
              </a:rPr>
              <a:t>SNS</a:t>
            </a:r>
            <a:r>
              <a:rPr lang="ja-JP" altLang="en-US" sz="1200" b="1" dirty="0">
                <a:solidFill>
                  <a:prstClr val="black"/>
                </a:solidFill>
                <a:latin typeface="メイリオ" panose="020B0604030504040204" pitchFamily="50" charset="-128"/>
                <a:ea typeface="メイリオ" panose="020B0604030504040204" pitchFamily="50" charset="-128"/>
              </a:rPr>
              <a:t>アカウント</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37524C1D-241A-D40E-6116-C9A4245ED443}"/>
              </a:ext>
            </a:extLst>
          </p:cNvPr>
          <p:cNvGrpSpPr/>
          <p:nvPr/>
        </p:nvGrpSpPr>
        <p:grpSpPr>
          <a:xfrm>
            <a:off x="5005296" y="1267119"/>
            <a:ext cx="4685898" cy="1554405"/>
            <a:chOff x="492276" y="2087563"/>
            <a:chExt cx="4685898" cy="1554405"/>
          </a:xfrm>
        </p:grpSpPr>
        <p:sp>
          <p:nvSpPr>
            <p:cNvPr id="5" name="正方形/長方形 4">
              <a:extLst>
                <a:ext uri="{FF2B5EF4-FFF2-40B4-BE49-F238E27FC236}">
                  <a16:creationId xmlns:a16="http://schemas.microsoft.com/office/drawing/2014/main" id="{AB8B368E-C253-A543-E790-691A68BD3167}"/>
                </a:ext>
              </a:extLst>
            </p:cNvPr>
            <p:cNvSpPr/>
            <p:nvPr/>
          </p:nvSpPr>
          <p:spPr>
            <a:xfrm>
              <a:off x="492276" y="2087563"/>
              <a:ext cx="4575771" cy="15544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85DF2EC-A110-DD5E-83F7-A4CA2180DBA8}"/>
                </a:ext>
              </a:extLst>
            </p:cNvPr>
            <p:cNvSpPr txBox="1"/>
            <p:nvPr/>
          </p:nvSpPr>
          <p:spPr>
            <a:xfrm>
              <a:off x="492276" y="2128783"/>
              <a:ext cx="4685898" cy="1477328"/>
            </a:xfrm>
            <a:prstGeom prst="rect">
              <a:avLst/>
            </a:prstGeom>
            <a:noFill/>
          </p:spPr>
          <p:txBody>
            <a:bodyPr wrap="none" rtlCol="0">
              <a:spAutoFit/>
            </a:bodyPr>
            <a:lstStyle/>
            <a:p>
              <a:r>
                <a:rPr kumimoji="1" lang="ja-JP" altLang="en-US" sz="1050" b="1" dirty="0">
                  <a:latin typeface="メイリオ" panose="020B0604030504040204" pitchFamily="50" charset="-128"/>
                  <a:ea typeface="メイリオ" panose="020B0604030504040204" pitchFamily="50" charset="-128"/>
                </a:rPr>
                <a:t>利用規約</a:t>
              </a:r>
              <a:endParaRPr kumimoji="1" lang="en-US" altLang="ja-JP" sz="1050" b="1" dirty="0">
                <a:latin typeface="メイリオ" panose="020B0604030504040204" pitchFamily="50" charset="-128"/>
                <a:ea typeface="メイリオ" panose="020B0604030504040204" pitchFamily="50" charset="-128"/>
              </a:endParaRPr>
            </a:p>
            <a:p>
              <a:endParaRPr kumimoji="1" lang="en-US" altLang="ja-JP" sz="300" dirty="0">
                <a:solidFill>
                  <a:srgbClr val="FF0000"/>
                </a:solidFill>
                <a:highlight>
                  <a:srgbClr val="FFFF00"/>
                </a:highlight>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OK</a:t>
              </a:r>
            </a:p>
            <a:p>
              <a:r>
                <a:rPr kumimoji="1" lang="ja-JP" altLang="en-US" sz="900" dirty="0">
                  <a:latin typeface="メイリオ" panose="020B0604030504040204" pitchFamily="50" charset="-128"/>
                  <a:ea typeface="メイリオ" panose="020B0604030504040204" pitchFamily="50" charset="-128"/>
                </a:rPr>
                <a:t>・就職／転職活動において、この資料をそのまま利用</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・こちらのテンプレートをそのまま知り合いへの共有（このページを残して）</a:t>
              </a:r>
            </a:p>
            <a:p>
              <a:endParaRPr kumimoji="1" lang="ja-JP" altLang="en-US"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NG</a:t>
              </a:r>
            </a:p>
            <a:p>
              <a:r>
                <a:rPr kumimoji="1" lang="ja-JP" altLang="en-US" sz="900" dirty="0">
                  <a:latin typeface="メイリオ" panose="020B0604030504040204" pitchFamily="50" charset="-128"/>
                  <a:ea typeface="メイリオ" panose="020B0604030504040204" pitchFamily="50" charset="-128"/>
                </a:rPr>
                <a:t>・制作者（本スライド）を伏せての第三者への共有</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・社内／組織のオフィシャルなドキュメントとして、本データを保管／使用すること</a:t>
              </a:r>
            </a:p>
            <a:p>
              <a:r>
                <a:rPr kumimoji="1" lang="ja-JP" altLang="en-US" sz="900" dirty="0">
                  <a:latin typeface="メイリオ" panose="020B0604030504040204" pitchFamily="50" charset="-128"/>
                  <a:ea typeface="メイリオ" panose="020B0604030504040204" pitchFamily="50" charset="-128"/>
                </a:rPr>
                <a:t>・本データの販売および</a:t>
              </a:r>
              <a:r>
                <a:rPr kumimoji="1" lang="en-US" altLang="ja-JP" sz="900" dirty="0">
                  <a:latin typeface="メイリオ" panose="020B0604030504040204" pitchFamily="50" charset="-128"/>
                  <a:ea typeface="メイリオ" panose="020B0604030504040204" pitchFamily="50" charset="-128"/>
                </a:rPr>
                <a:t>DL</a:t>
              </a:r>
              <a:r>
                <a:rPr kumimoji="1" lang="ja-JP" altLang="en-US" sz="900" dirty="0">
                  <a:latin typeface="メイリオ" panose="020B0604030504040204" pitchFamily="50" charset="-128"/>
                  <a:ea typeface="メイリオ" panose="020B0604030504040204" pitchFamily="50" charset="-128"/>
                </a:rPr>
                <a:t>での第三者への配布</a:t>
              </a:r>
              <a:endParaRPr kumimoji="1" lang="en-US" altLang="ja-JP" sz="900" dirty="0">
                <a:latin typeface="メイリオ" panose="020B0604030504040204" pitchFamily="50" charset="-128"/>
                <a:ea typeface="メイリオ" panose="020B0604030504040204" pitchFamily="50" charset="-128"/>
              </a:endParaRPr>
            </a:p>
          </p:txBody>
        </p:sp>
      </p:grpSp>
      <p:sp>
        <p:nvSpPr>
          <p:cNvPr id="17" name="テキスト ボックス 12">
            <a:extLst>
              <a:ext uri="{FF2B5EF4-FFF2-40B4-BE49-F238E27FC236}">
                <a16:creationId xmlns:a16="http://schemas.microsoft.com/office/drawing/2014/main" id="{BA91F9F2-929B-F8CD-214C-97F366A5316D}"/>
              </a:ext>
            </a:extLst>
          </p:cNvPr>
          <p:cNvSpPr txBox="1">
            <a:spLocks noChangeArrowheads="1"/>
          </p:cNvSpPr>
          <p:nvPr/>
        </p:nvSpPr>
        <p:spPr bwMode="auto">
          <a:xfrm>
            <a:off x="6000388" y="4584492"/>
            <a:ext cx="27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900" b="1" dirty="0">
                <a:solidFill>
                  <a:srgbClr val="000000"/>
                </a:solidFill>
                <a:latin typeface="メイリオ" panose="020B0604030504040204" pitchFamily="50" charset="-128"/>
                <a:ea typeface="メイリオ" panose="020B0604030504040204" pitchFamily="50" charset="-128"/>
              </a:rPr>
              <a:t>Instagram</a:t>
            </a:r>
          </a:p>
          <a:p>
            <a:pPr>
              <a:lnSpc>
                <a:spcPct val="100000"/>
              </a:lnSpc>
              <a:spcBef>
                <a:spcPct val="0"/>
              </a:spcBef>
              <a:buNone/>
            </a:pPr>
            <a:r>
              <a:rPr lang="en-US" altLang="ja-JP" sz="900" dirty="0">
                <a:solidFill>
                  <a:srgbClr val="000000"/>
                </a:solidFill>
                <a:latin typeface="メイリオ" panose="020B0604030504040204" pitchFamily="50" charset="-128"/>
                <a:ea typeface="メイリオ" panose="020B0604030504040204" pitchFamily="50" charset="-128"/>
                <a:hlinkClick r:id="rId4"/>
              </a:rPr>
              <a:t>https://www.instagram.com/13azu.ki/</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19" name="テキスト ボックス 12">
            <a:extLst>
              <a:ext uri="{FF2B5EF4-FFF2-40B4-BE49-F238E27FC236}">
                <a16:creationId xmlns:a16="http://schemas.microsoft.com/office/drawing/2014/main" id="{04681345-3B9B-959E-7059-4A16B88DC5E4}"/>
              </a:ext>
            </a:extLst>
          </p:cNvPr>
          <p:cNvSpPr txBox="1">
            <a:spLocks noChangeArrowheads="1"/>
          </p:cNvSpPr>
          <p:nvPr/>
        </p:nvSpPr>
        <p:spPr bwMode="auto">
          <a:xfrm>
            <a:off x="6000388" y="5838073"/>
            <a:ext cx="27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900" b="1" dirty="0">
                <a:solidFill>
                  <a:srgbClr val="000000"/>
                </a:solidFill>
                <a:latin typeface="メイリオ" panose="020B0604030504040204" pitchFamily="50" charset="-128"/>
                <a:ea typeface="メイリオ" panose="020B0604030504040204" pitchFamily="50" charset="-128"/>
              </a:rPr>
              <a:t>X</a:t>
            </a:r>
          </a:p>
          <a:p>
            <a:pPr>
              <a:lnSpc>
                <a:spcPct val="100000"/>
              </a:lnSpc>
              <a:spcBef>
                <a:spcPct val="0"/>
              </a:spcBef>
              <a:buNone/>
            </a:pPr>
            <a:r>
              <a:rPr lang="en-US" altLang="ja-JP" sz="900" dirty="0">
                <a:solidFill>
                  <a:srgbClr val="000000"/>
                </a:solidFill>
                <a:latin typeface="メイリオ" panose="020B0604030504040204" pitchFamily="50" charset="-128"/>
                <a:ea typeface="メイリオ" panose="020B0604030504040204" pitchFamily="50" charset="-128"/>
                <a:hlinkClick r:id="rId5"/>
              </a:rPr>
              <a:t>https://x.com/13azu_ki</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2134C9AB-1A46-7434-C8F1-E904745BB37C}"/>
              </a:ext>
            </a:extLst>
          </p:cNvPr>
          <p:cNvSpPr/>
          <p:nvPr/>
        </p:nvSpPr>
        <p:spPr>
          <a:xfrm>
            <a:off x="0" y="7592"/>
            <a:ext cx="9906000" cy="6850408"/>
          </a:xfrm>
          <a:prstGeom prst="rect">
            <a:avLst/>
          </a:prstGeom>
          <a:noFill/>
          <a:ln w="28575">
            <a:solidFill>
              <a:srgbClr val="F4C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162989CA-66EE-F182-8B80-160B7DE6F3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900706" y="4340284"/>
            <a:ext cx="1033929" cy="1018097"/>
          </a:xfrm>
          <a:prstGeom prst="rect">
            <a:avLst/>
          </a:prstGeom>
        </p:spPr>
      </p:pic>
    </p:spTree>
    <p:extLst>
      <p:ext uri="{BB962C8B-B14F-4D97-AF65-F5344CB8AC3E}">
        <p14:creationId xmlns:p14="http://schemas.microsoft.com/office/powerpoint/2010/main" val="20377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312B-4356-4AB6-4F1F-7384D71A0C01}"/>
            </a:ext>
          </a:extLst>
        </p:cNvPr>
        <p:cNvGrpSpPr/>
        <p:nvPr/>
      </p:nvGrpSpPr>
      <p:grpSpPr>
        <a:xfrm>
          <a:off x="0" y="0"/>
          <a:ext cx="0" cy="0"/>
          <a:chOff x="0" y="0"/>
          <a:chExt cx="0" cy="0"/>
        </a:xfrm>
      </p:grpSpPr>
      <p:sp>
        <p:nvSpPr>
          <p:cNvPr id="4" name="テキスト ボックス 5">
            <a:extLst>
              <a:ext uri="{FF2B5EF4-FFF2-40B4-BE49-F238E27FC236}">
                <a16:creationId xmlns:a16="http://schemas.microsoft.com/office/drawing/2014/main" id="{DD601BD3-EA87-81F3-DD25-C440FD15D590}"/>
              </a:ext>
            </a:extLst>
          </p:cNvPr>
          <p:cNvSpPr txBox="1">
            <a:spLocks noChangeArrowheads="1"/>
          </p:cNvSpPr>
          <p:nvPr/>
        </p:nvSpPr>
        <p:spPr bwMode="auto">
          <a:xfrm>
            <a:off x="171410" y="162409"/>
            <a:ext cx="38779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その他の担当クライアント実績（一部）</a:t>
            </a:r>
          </a:p>
        </p:txBody>
      </p:sp>
      <p:sp>
        <p:nvSpPr>
          <p:cNvPr id="3" name="テキスト ボックス 2">
            <a:extLst>
              <a:ext uri="{FF2B5EF4-FFF2-40B4-BE49-F238E27FC236}">
                <a16:creationId xmlns:a16="http://schemas.microsoft.com/office/drawing/2014/main" id="{F038F997-5926-E99C-C6C5-CEE80E5EAF89}"/>
              </a:ext>
            </a:extLst>
          </p:cNvPr>
          <p:cNvSpPr txBox="1"/>
          <p:nvPr/>
        </p:nvSpPr>
        <p:spPr>
          <a:xfrm>
            <a:off x="379413" y="900894"/>
            <a:ext cx="4573587" cy="3993401"/>
          </a:xfrm>
          <a:prstGeom prst="rect">
            <a:avLst/>
          </a:prstGeom>
          <a:noFill/>
        </p:spPr>
        <p:txBody>
          <a:bodyPr lIns="0" rIns="0">
            <a:spAutoFit/>
          </a:bodyPr>
          <a:lstStyle/>
          <a:p>
            <a:pPr>
              <a:defRPr/>
            </a:pPr>
            <a:r>
              <a:rPr lang="ja-JP" altLang="en-US" sz="1200" b="1" dirty="0">
                <a:solidFill>
                  <a:prstClr val="black"/>
                </a:solidFill>
                <a:latin typeface="メイリオ" panose="020B0604030504040204" pitchFamily="50" charset="-128"/>
                <a:ea typeface="メイリオ" panose="020B0604030504040204" pitchFamily="50" charset="-128"/>
              </a:rPr>
              <a:t>▼株式会社〇〇〇〇（</a:t>
            </a:r>
            <a:r>
              <a:rPr lang="en-US" altLang="ja-JP" sz="1200" b="1" dirty="0">
                <a:solidFill>
                  <a:prstClr val="black"/>
                </a:solidFill>
                <a:latin typeface="メイリオ" panose="020B0604030504040204" pitchFamily="50" charset="-128"/>
                <a:ea typeface="メイリオ" panose="020B0604030504040204" pitchFamily="50" charset="-128"/>
              </a:rPr>
              <a:t>0000</a:t>
            </a:r>
            <a:r>
              <a:rPr lang="ja-JP" altLang="en-US" sz="1200" b="1" dirty="0">
                <a:solidFill>
                  <a:prstClr val="black"/>
                </a:solidFill>
                <a:latin typeface="メイリオ" panose="020B0604030504040204" pitchFamily="50" charset="-128"/>
                <a:ea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rPr>
              <a:t>0</a:t>
            </a:r>
            <a:r>
              <a:rPr lang="ja-JP" altLang="en-US" sz="1200" b="1" dirty="0">
                <a:solidFill>
                  <a:prstClr val="black"/>
                </a:solidFill>
                <a:latin typeface="メイリオ" panose="020B0604030504040204" pitchFamily="50" charset="-128"/>
                <a:ea typeface="メイリオ" panose="020B0604030504040204" pitchFamily="50" charset="-128"/>
              </a:rPr>
              <a:t>月 ～</a:t>
            </a:r>
            <a:r>
              <a:rPr lang="en-US" altLang="ja-JP" sz="1200" b="1" dirty="0">
                <a:solidFill>
                  <a:prstClr val="black"/>
                </a:solidFill>
                <a:latin typeface="メイリオ" panose="020B0604030504040204" pitchFamily="50" charset="-128"/>
                <a:ea typeface="メイリオ" panose="020B0604030504040204" pitchFamily="50" charset="-128"/>
              </a:rPr>
              <a:t> </a:t>
            </a:r>
            <a:r>
              <a:rPr lang="ja-JP" altLang="en-US" sz="1200" b="1" dirty="0">
                <a:solidFill>
                  <a:prstClr val="black"/>
                </a:solidFill>
                <a:latin typeface="メイリオ" panose="020B0604030504040204" pitchFamily="50" charset="-128"/>
                <a:ea typeface="メイリオ" panose="020B0604030504040204" pitchFamily="50" charset="-128"/>
              </a:rPr>
              <a:t>在籍中）</a:t>
            </a:r>
            <a:endParaRPr lang="en-US" altLang="ja-JP" sz="6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コーポレートサイト保守運用</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・株式会社〇〇〇〇　</a:t>
            </a:r>
            <a:r>
              <a:rPr lang="en-US" altLang="ja-JP" sz="1050" dirty="0">
                <a:solidFill>
                  <a:prstClr val="black"/>
                </a:solidFill>
                <a:latin typeface="メイリオ" panose="020B0604030504040204" pitchFamily="50" charset="-128"/>
                <a:ea typeface="メイリオ" panose="020B0604030504040204" pitchFamily="50" charset="-128"/>
              </a:rPr>
              <a:t>EC</a:t>
            </a:r>
            <a:r>
              <a:rPr lang="ja-JP" altLang="en-US" sz="1050" dirty="0">
                <a:solidFill>
                  <a:prstClr val="black"/>
                </a:solidFill>
                <a:latin typeface="メイリオ" panose="020B0604030504040204" pitchFamily="50" charset="-128"/>
                <a:ea typeface="メイリオ" panose="020B0604030504040204" pitchFamily="50" charset="-128"/>
              </a:rPr>
              <a:t>サイト保守運用</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コーポレートサイト保守運用</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キャンペーンシステム開発</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採用サイト制作</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・株式会社〇〇〇〇（担当製品ブランド一覧）</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 2020</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2020</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2017</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2020</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2019</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2020</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2016</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2019</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2020</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2020</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2017</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2018</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　〇〇〇〇　</a:t>
            </a:r>
            <a:r>
              <a:rPr lang="en-US" altLang="ja-JP" sz="1050" dirty="0">
                <a:solidFill>
                  <a:prstClr val="black"/>
                </a:solidFill>
                <a:latin typeface="メイリオ" panose="020B0604030504040204" pitchFamily="50" charset="-128"/>
                <a:ea typeface="メイリオ" panose="020B0604030504040204" pitchFamily="50" charset="-128"/>
              </a:rPr>
              <a:t>2019</a:t>
            </a:r>
            <a:r>
              <a:rPr lang="ja-JP" altLang="en-US" sz="1050" dirty="0">
                <a:solidFill>
                  <a:prstClr val="black"/>
                </a:solidFill>
                <a:latin typeface="メイリオ" panose="020B0604030504040204" pitchFamily="50" charset="-128"/>
                <a:ea typeface="メイリオ" panose="020B0604030504040204" pitchFamily="50" charset="-128"/>
              </a:rPr>
              <a:t>年</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0A62F3B-22CB-8032-B297-D719940CCBA1}"/>
              </a:ext>
            </a:extLst>
          </p:cNvPr>
          <p:cNvSpPr txBox="1"/>
          <p:nvPr/>
        </p:nvSpPr>
        <p:spPr>
          <a:xfrm>
            <a:off x="5332412" y="900894"/>
            <a:ext cx="4573588" cy="3208571"/>
          </a:xfrm>
          <a:prstGeom prst="rect">
            <a:avLst/>
          </a:prstGeom>
          <a:noFill/>
        </p:spPr>
        <p:txBody>
          <a:bodyPr lIns="0" rIns="0">
            <a:spAutoFit/>
          </a:bodyPr>
          <a:lstStyle/>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▼株式会社〇〇〇〇（</a:t>
            </a:r>
            <a:r>
              <a:rPr lang="en-US" altLang="ja-JP" sz="1200" b="1" dirty="0">
                <a:solidFill>
                  <a:prstClr val="black"/>
                </a:solidFill>
                <a:latin typeface="メイリオ" panose="020B0604030504040204" pitchFamily="50" charset="-128"/>
                <a:ea typeface="メイリオ" panose="020B0604030504040204" pitchFamily="50" charset="-128"/>
              </a:rPr>
              <a:t>0000</a:t>
            </a:r>
            <a:r>
              <a:rPr lang="ja-JP" altLang="en-US" sz="1200" b="1" dirty="0">
                <a:solidFill>
                  <a:prstClr val="black"/>
                </a:solidFill>
                <a:latin typeface="メイリオ" panose="020B0604030504040204" pitchFamily="50" charset="-128"/>
                <a:ea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rPr>
              <a:t>00</a:t>
            </a:r>
            <a:r>
              <a:rPr lang="ja-JP" altLang="en-US" sz="1200" b="1" dirty="0">
                <a:solidFill>
                  <a:prstClr val="black"/>
                </a:solidFill>
                <a:latin typeface="メイリオ" panose="020B0604030504040204" pitchFamily="50" charset="-128"/>
                <a:ea typeface="メイリオ" panose="020B0604030504040204" pitchFamily="50" charset="-128"/>
              </a:rPr>
              <a:t>月 ～</a:t>
            </a:r>
            <a:r>
              <a:rPr lang="en-US" altLang="ja-JP" sz="1200" b="1" dirty="0">
                <a:solidFill>
                  <a:prstClr val="black"/>
                </a:solidFill>
                <a:latin typeface="メイリオ" panose="020B0604030504040204" pitchFamily="50" charset="-128"/>
                <a:ea typeface="メイリオ" panose="020B0604030504040204" pitchFamily="50" charset="-128"/>
              </a:rPr>
              <a:t> 0000</a:t>
            </a:r>
            <a:r>
              <a:rPr lang="ja-JP" altLang="en-US" sz="1200" b="1" dirty="0">
                <a:solidFill>
                  <a:prstClr val="black"/>
                </a:solidFill>
                <a:latin typeface="メイリオ" panose="020B0604030504040204" pitchFamily="50" charset="-128"/>
                <a:ea typeface="メイリオ" panose="020B0604030504040204" pitchFamily="50" charset="-128"/>
              </a:rPr>
              <a:t>年</a:t>
            </a:r>
            <a:r>
              <a:rPr lang="en-US" altLang="ja-JP" sz="1200" b="1" dirty="0">
                <a:solidFill>
                  <a:prstClr val="black"/>
                </a:solidFill>
                <a:latin typeface="メイリオ" panose="020B0604030504040204" pitchFamily="50" charset="-128"/>
                <a:ea typeface="メイリオ" panose="020B0604030504040204" pitchFamily="50" charset="-128"/>
              </a:rPr>
              <a:t>00</a:t>
            </a:r>
            <a:r>
              <a:rPr lang="ja-JP" altLang="en-US" sz="1200" b="1" dirty="0">
                <a:solidFill>
                  <a:prstClr val="black"/>
                </a:solidFill>
                <a:latin typeface="メイリオ" panose="020B0604030504040204" pitchFamily="50" charset="-128"/>
                <a:ea typeface="メイリオ" panose="020B0604030504040204" pitchFamily="50" charset="-128"/>
              </a:rPr>
              <a:t>月）</a:t>
            </a: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dirty="0">
                <a:solidFill>
                  <a:prstClr val="black"/>
                </a:solidFill>
                <a:latin typeface="メイリオ" panose="020B0604030504040204" pitchFamily="50" charset="-128"/>
                <a:ea typeface="メイリオ" panose="020B0604030504040204" pitchFamily="50" charset="-128"/>
              </a:rPr>
              <a:t>■サイト新規制作</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コーポレートサイト保守運用</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・株式会社〇〇〇〇　</a:t>
            </a:r>
            <a:r>
              <a:rPr lang="en-US" altLang="ja-JP" sz="1050" dirty="0">
                <a:solidFill>
                  <a:prstClr val="black"/>
                </a:solidFill>
                <a:latin typeface="メイリオ" panose="020B0604030504040204" pitchFamily="50" charset="-128"/>
                <a:ea typeface="メイリオ" panose="020B0604030504040204" pitchFamily="50" charset="-128"/>
              </a:rPr>
              <a:t>EC</a:t>
            </a:r>
            <a:r>
              <a:rPr lang="ja-JP" altLang="en-US" sz="1050" dirty="0">
                <a:solidFill>
                  <a:prstClr val="black"/>
                </a:solidFill>
                <a:latin typeface="メイリオ" panose="020B0604030504040204" pitchFamily="50" charset="-128"/>
                <a:ea typeface="メイリオ" panose="020B0604030504040204" pitchFamily="50" charset="-128"/>
              </a:rPr>
              <a:t>サイト保守運用</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コーポレートサイト保守運用</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キャンペーンシステム開発</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採用サイト制作</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dirty="0">
                <a:solidFill>
                  <a:prstClr val="black"/>
                </a:solidFill>
                <a:latin typeface="メイリオ" panose="020B0604030504040204" pitchFamily="50" charset="-128"/>
                <a:ea typeface="メイリオ" panose="020B0604030504040204" pitchFamily="50" charset="-128"/>
              </a:rPr>
              <a:t>■サイト更新管理・保守対応</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コーポレートサイト</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・〇〇〇〇専門学校　学園サイト</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・〇〇〇〇株式会社　</a:t>
            </a:r>
            <a:r>
              <a:rPr lang="en-US" altLang="ja-JP" sz="1050" dirty="0">
                <a:solidFill>
                  <a:prstClr val="black"/>
                </a:solidFill>
                <a:latin typeface="メイリオ" panose="020B0604030504040204" pitchFamily="50" charset="-128"/>
                <a:ea typeface="メイリオ" panose="020B0604030504040204" pitchFamily="50" charset="-128"/>
              </a:rPr>
              <a:t>EC</a:t>
            </a:r>
            <a:r>
              <a:rPr lang="ja-JP" altLang="en-US" sz="1050" dirty="0">
                <a:solidFill>
                  <a:prstClr val="black"/>
                </a:solidFill>
                <a:latin typeface="メイリオ" panose="020B0604030504040204" pitchFamily="50" charset="-128"/>
                <a:ea typeface="メイリオ" panose="020B0604030504040204" pitchFamily="50" charset="-128"/>
              </a:rPr>
              <a:t>サイト</a:t>
            </a:r>
          </a:p>
        </p:txBody>
      </p:sp>
      <p:sp>
        <p:nvSpPr>
          <p:cNvPr id="2" name="スライド番号プレースホルダー 1">
            <a:extLst>
              <a:ext uri="{FF2B5EF4-FFF2-40B4-BE49-F238E27FC236}">
                <a16:creationId xmlns:a16="http://schemas.microsoft.com/office/drawing/2014/main" id="{C99594B1-D1B6-5ABB-3485-39ED744E6DA1}"/>
              </a:ext>
            </a:extLst>
          </p:cNvPr>
          <p:cNvSpPr>
            <a:spLocks noGrp="1"/>
          </p:cNvSpPr>
          <p:nvPr>
            <p:ph type="sldNum" sz="quarter" idx="4"/>
          </p:nvPr>
        </p:nvSpPr>
        <p:spPr>
          <a:xfrm>
            <a:off x="7715250" y="6489065"/>
            <a:ext cx="2228850" cy="365125"/>
          </a:xfrm>
        </p:spPr>
        <p:txBody>
          <a:bodyPr/>
          <a:lstStyle/>
          <a:p>
            <a:fld id="{75FFEF5F-5CEB-48F8-B25D-01CAF02398D3}" type="slidenum">
              <a:rPr kumimoji="1" lang="ja-JP" altLang="en-US" smtClean="0"/>
              <a:t>10</a:t>
            </a:fld>
            <a:endParaRPr kumimoji="1" lang="ja-JP" altLang="en-US" dirty="0"/>
          </a:p>
        </p:txBody>
      </p:sp>
    </p:spTree>
    <p:extLst>
      <p:ext uri="{BB962C8B-B14F-4D97-AF65-F5344CB8AC3E}">
        <p14:creationId xmlns:p14="http://schemas.microsoft.com/office/powerpoint/2010/main" val="215061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23B2-9531-1BCF-9EA0-2B3B0B69FCDF}"/>
            </a:ext>
          </a:extLst>
        </p:cNvPr>
        <p:cNvGrpSpPr/>
        <p:nvPr/>
      </p:nvGrpSpPr>
      <p:grpSpPr>
        <a:xfrm>
          <a:off x="0" y="0"/>
          <a:ext cx="0" cy="0"/>
          <a:chOff x="0" y="0"/>
          <a:chExt cx="0" cy="0"/>
        </a:xfrm>
      </p:grpSpPr>
      <p:sp>
        <p:nvSpPr>
          <p:cNvPr id="5" name="テキスト ボックス 12">
            <a:extLst>
              <a:ext uri="{FF2B5EF4-FFF2-40B4-BE49-F238E27FC236}">
                <a16:creationId xmlns:a16="http://schemas.microsoft.com/office/drawing/2014/main" id="{79BA0140-7FC1-12D5-B0F9-B5EA1BF6817E}"/>
              </a:ext>
            </a:extLst>
          </p:cNvPr>
          <p:cNvSpPr txBox="1">
            <a:spLocks noChangeArrowheads="1"/>
          </p:cNvSpPr>
          <p:nvPr/>
        </p:nvSpPr>
        <p:spPr bwMode="auto">
          <a:xfrm>
            <a:off x="3847913" y="3262780"/>
            <a:ext cx="2210175"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rIns="180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キャンペーンサイト</a:t>
            </a:r>
          </a:p>
        </p:txBody>
      </p:sp>
      <p:sp>
        <p:nvSpPr>
          <p:cNvPr id="6" name="テキスト ボックス 15">
            <a:extLst>
              <a:ext uri="{FF2B5EF4-FFF2-40B4-BE49-F238E27FC236}">
                <a16:creationId xmlns:a16="http://schemas.microsoft.com/office/drawing/2014/main" id="{BF7035D2-EA63-E692-5BF3-1DA5F3A72496}"/>
              </a:ext>
            </a:extLst>
          </p:cNvPr>
          <p:cNvSpPr txBox="1">
            <a:spLocks noChangeArrowheads="1"/>
          </p:cNvSpPr>
          <p:nvPr/>
        </p:nvSpPr>
        <p:spPr bwMode="auto">
          <a:xfrm>
            <a:off x="3847913" y="3590925"/>
            <a:ext cx="264779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rIns="18000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dirty="0">
                <a:solidFill>
                  <a:srgbClr val="000000"/>
                </a:solidFill>
                <a:latin typeface="メイリオ" panose="020B0604030504040204" pitchFamily="50" charset="-128"/>
                <a:ea typeface="メイリオ" panose="020B0604030504040204" pitchFamily="50" charset="-128"/>
              </a:rPr>
              <a:t>Web</a:t>
            </a:r>
            <a:r>
              <a:rPr lang="ja-JP" altLang="en-US" sz="900" dirty="0">
                <a:solidFill>
                  <a:srgbClr val="000000"/>
                </a:solidFill>
                <a:latin typeface="メイリオ" panose="020B0604030504040204" pitchFamily="50" charset="-128"/>
                <a:ea typeface="メイリオ" panose="020B0604030504040204" pitchFamily="50" charset="-128"/>
              </a:rPr>
              <a:t>ディレクター</a:t>
            </a:r>
            <a:endParaRPr lang="en-US" altLang="ja-JP" sz="9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zh-CN" altLang="en-US" sz="900" dirty="0">
                <a:solidFill>
                  <a:srgbClr val="000000"/>
                </a:solidFill>
                <a:latin typeface="メイリオ" panose="020B0604030504040204" pitchFamily="50" charset="-128"/>
                <a:ea typeface="メイリオ" panose="020B0604030504040204" pitchFamily="50" charset="-128"/>
              </a:rPr>
              <a:t>株式会社〇〇〇〇（</a:t>
            </a:r>
            <a:r>
              <a:rPr lang="en-US" altLang="zh-CN" sz="900" dirty="0">
                <a:solidFill>
                  <a:srgbClr val="000000"/>
                </a:solidFill>
                <a:latin typeface="メイリオ" panose="020B0604030504040204" pitchFamily="50" charset="-128"/>
                <a:ea typeface="メイリオ" panose="020B0604030504040204" pitchFamily="50" charset="-128"/>
              </a:rPr>
              <a:t>0000</a:t>
            </a:r>
            <a:r>
              <a:rPr lang="zh-CN" altLang="en-US" sz="900" dirty="0">
                <a:solidFill>
                  <a:srgbClr val="000000"/>
                </a:solidFill>
                <a:latin typeface="メイリオ" panose="020B0604030504040204" pitchFamily="50" charset="-128"/>
                <a:ea typeface="メイリオ" panose="020B0604030504040204" pitchFamily="50" charset="-128"/>
              </a:rPr>
              <a:t>年</a:t>
            </a:r>
            <a:r>
              <a:rPr lang="en-US" altLang="zh-CN" sz="900" dirty="0">
                <a:solidFill>
                  <a:srgbClr val="000000"/>
                </a:solidFill>
                <a:latin typeface="メイリオ" panose="020B0604030504040204" pitchFamily="50" charset="-128"/>
                <a:ea typeface="メイリオ" panose="020B0604030504040204" pitchFamily="50" charset="-128"/>
              </a:rPr>
              <a:t>0</a:t>
            </a:r>
            <a:r>
              <a:rPr lang="zh-CN" altLang="en-US" sz="900" dirty="0">
                <a:solidFill>
                  <a:srgbClr val="000000"/>
                </a:solidFill>
                <a:latin typeface="メイリオ" panose="020B0604030504040204" pitchFamily="50" charset="-128"/>
                <a:ea typeface="メイリオ" panose="020B0604030504040204" pitchFamily="50" charset="-128"/>
              </a:rPr>
              <a:t>月 ～ 在籍中）</a:t>
            </a:r>
          </a:p>
        </p:txBody>
      </p:sp>
      <p:sp>
        <p:nvSpPr>
          <p:cNvPr id="2" name="スライド番号プレースホルダー 1">
            <a:extLst>
              <a:ext uri="{FF2B5EF4-FFF2-40B4-BE49-F238E27FC236}">
                <a16:creationId xmlns:a16="http://schemas.microsoft.com/office/drawing/2014/main" id="{8FBEC675-6F7A-86AD-3C43-0DB5A7CD56A5}"/>
              </a:ext>
            </a:extLst>
          </p:cNvPr>
          <p:cNvSpPr>
            <a:spLocks noGrp="1"/>
          </p:cNvSpPr>
          <p:nvPr>
            <p:ph type="sldNum" sz="quarter" idx="4"/>
          </p:nvPr>
        </p:nvSpPr>
        <p:spPr/>
        <p:txBody>
          <a:bodyPr/>
          <a:lstStyle/>
          <a:p>
            <a:fld id="{75FFEF5F-5CEB-48F8-B25D-01CAF02398D3}" type="slidenum">
              <a:rPr kumimoji="1" lang="ja-JP" altLang="en-US" smtClean="0"/>
              <a:t>11</a:t>
            </a:fld>
            <a:endParaRPr kumimoji="1" lang="ja-JP" altLang="en-US"/>
          </a:p>
        </p:txBody>
      </p:sp>
      <p:sp>
        <p:nvSpPr>
          <p:cNvPr id="4" name="テキスト ボックス 5">
            <a:extLst>
              <a:ext uri="{FF2B5EF4-FFF2-40B4-BE49-F238E27FC236}">
                <a16:creationId xmlns:a16="http://schemas.microsoft.com/office/drawing/2014/main" id="{27C52756-EB30-EAF0-B474-24A160C119E9}"/>
              </a:ext>
            </a:extLst>
          </p:cNvPr>
          <p:cNvSpPr txBox="1">
            <a:spLocks noChangeArrowheads="1"/>
          </p:cNvSpPr>
          <p:nvPr/>
        </p:nvSpPr>
        <p:spPr bwMode="auto">
          <a:xfrm>
            <a:off x="171410" y="162409"/>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プロジェクト実績</a:t>
            </a:r>
            <a:endParaRPr lang="zh-TW" altLang="en-US" sz="16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282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1228-C67B-8C44-F458-BF8EDD216530}"/>
            </a:ext>
          </a:extLst>
        </p:cNvPr>
        <p:cNvGrpSpPr/>
        <p:nvPr/>
      </p:nvGrpSpPr>
      <p:grpSpPr>
        <a:xfrm>
          <a:off x="0" y="0"/>
          <a:ext cx="0" cy="0"/>
          <a:chOff x="0" y="0"/>
          <a:chExt cx="0" cy="0"/>
        </a:xfrm>
      </p:grpSpPr>
      <p:sp>
        <p:nvSpPr>
          <p:cNvPr id="5" name="テキスト ボックス 12">
            <a:extLst>
              <a:ext uri="{FF2B5EF4-FFF2-40B4-BE49-F238E27FC236}">
                <a16:creationId xmlns:a16="http://schemas.microsoft.com/office/drawing/2014/main" id="{1DF8E41D-1EB5-AD35-ADF2-596A85B09D51}"/>
              </a:ext>
            </a:extLst>
          </p:cNvPr>
          <p:cNvSpPr txBox="1">
            <a:spLocks noChangeArrowheads="1"/>
          </p:cNvSpPr>
          <p:nvPr/>
        </p:nvSpPr>
        <p:spPr bwMode="auto">
          <a:xfrm>
            <a:off x="3540136" y="3262780"/>
            <a:ext cx="2620544"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rIns="180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社内表彰、メディア執筆</a:t>
            </a:r>
          </a:p>
        </p:txBody>
      </p:sp>
      <p:sp>
        <p:nvSpPr>
          <p:cNvPr id="2" name="スライド番号プレースホルダー 1">
            <a:extLst>
              <a:ext uri="{FF2B5EF4-FFF2-40B4-BE49-F238E27FC236}">
                <a16:creationId xmlns:a16="http://schemas.microsoft.com/office/drawing/2014/main" id="{25B3D374-0227-4FE2-CCFA-63D5CF889563}"/>
              </a:ext>
            </a:extLst>
          </p:cNvPr>
          <p:cNvSpPr>
            <a:spLocks noGrp="1"/>
          </p:cNvSpPr>
          <p:nvPr>
            <p:ph type="sldNum" sz="quarter" idx="4"/>
          </p:nvPr>
        </p:nvSpPr>
        <p:spPr/>
        <p:txBody>
          <a:bodyPr/>
          <a:lstStyle/>
          <a:p>
            <a:fld id="{75FFEF5F-5CEB-48F8-B25D-01CAF02398D3}" type="slidenum">
              <a:rPr kumimoji="1" lang="ja-JP" altLang="en-US" smtClean="0"/>
              <a:t>12</a:t>
            </a:fld>
            <a:endParaRPr kumimoji="1" lang="ja-JP" altLang="en-US"/>
          </a:p>
        </p:txBody>
      </p:sp>
      <p:sp>
        <p:nvSpPr>
          <p:cNvPr id="4" name="テキスト ボックス 5">
            <a:extLst>
              <a:ext uri="{FF2B5EF4-FFF2-40B4-BE49-F238E27FC236}">
                <a16:creationId xmlns:a16="http://schemas.microsoft.com/office/drawing/2014/main" id="{559B5952-327A-2D41-F49B-DA2C80F347F7}"/>
              </a:ext>
            </a:extLst>
          </p:cNvPr>
          <p:cNvSpPr txBox="1">
            <a:spLocks noChangeArrowheads="1"/>
          </p:cNvSpPr>
          <p:nvPr/>
        </p:nvSpPr>
        <p:spPr bwMode="auto">
          <a:xfrm>
            <a:off x="171410" y="162409"/>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600" b="1" dirty="0">
                <a:solidFill>
                  <a:srgbClr val="000000"/>
                </a:solidFill>
                <a:latin typeface="メイリオ" panose="020B0604030504040204" pitchFamily="50" charset="-128"/>
                <a:ea typeface="メイリオ" panose="020B0604030504040204" pitchFamily="50" charset="-128"/>
              </a:rPr>
              <a:t>その他</a:t>
            </a:r>
            <a:endParaRPr lang="zh-TW" altLang="en-US" sz="16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0625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3B16-43FA-52E9-9990-2E70813E7EB8}"/>
            </a:ext>
          </a:extLst>
        </p:cNvPr>
        <p:cNvGrpSpPr/>
        <p:nvPr/>
      </p:nvGrpSpPr>
      <p:grpSpPr>
        <a:xfrm>
          <a:off x="0" y="0"/>
          <a:ext cx="0" cy="0"/>
          <a:chOff x="0" y="0"/>
          <a:chExt cx="0" cy="0"/>
        </a:xfrm>
      </p:grpSpPr>
      <p:sp>
        <p:nvSpPr>
          <p:cNvPr id="19" name="テキスト ボックス 28">
            <a:extLst>
              <a:ext uri="{FF2B5EF4-FFF2-40B4-BE49-F238E27FC236}">
                <a16:creationId xmlns:a16="http://schemas.microsoft.com/office/drawing/2014/main" id="{0788BFF6-C856-CBAD-0C6F-29BD3DD62DDC}"/>
              </a:ext>
            </a:extLst>
          </p:cNvPr>
          <p:cNvSpPr txBox="1">
            <a:spLocks noChangeArrowheads="1"/>
          </p:cNvSpPr>
          <p:nvPr/>
        </p:nvSpPr>
        <p:spPr bwMode="auto">
          <a:xfrm>
            <a:off x="171410" y="968632"/>
            <a:ext cx="4544025" cy="111376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8A9F3699-A22A-E9ED-F7B4-E6CA2C9B9EE3}"/>
              </a:ext>
            </a:extLst>
          </p:cNvPr>
          <p:cNvSpPr>
            <a:spLocks noGrp="1"/>
          </p:cNvSpPr>
          <p:nvPr>
            <p:ph type="sldNum" sz="quarter" idx="4"/>
          </p:nvPr>
        </p:nvSpPr>
        <p:spPr/>
        <p:txBody>
          <a:bodyPr/>
          <a:lstStyle/>
          <a:p>
            <a:fld id="{75FFEF5F-5CEB-48F8-B25D-01CAF02398D3}" type="slidenum">
              <a:rPr kumimoji="1" lang="ja-JP" altLang="en-US" smtClean="0"/>
              <a:t>13</a:t>
            </a:fld>
            <a:endParaRPr kumimoji="1" lang="ja-JP" altLang="en-US" dirty="0"/>
          </a:p>
        </p:txBody>
      </p:sp>
      <p:sp>
        <p:nvSpPr>
          <p:cNvPr id="3" name="テキスト ボックス 5">
            <a:extLst>
              <a:ext uri="{FF2B5EF4-FFF2-40B4-BE49-F238E27FC236}">
                <a16:creationId xmlns:a16="http://schemas.microsoft.com/office/drawing/2014/main" id="{88325CAD-7D69-FA6C-145D-0BD488AB4531}"/>
              </a:ext>
            </a:extLst>
          </p:cNvPr>
          <p:cNvSpPr txBox="1">
            <a:spLocks noChangeArrowheads="1"/>
          </p:cNvSpPr>
          <p:nvPr/>
        </p:nvSpPr>
        <p:spPr bwMode="auto">
          <a:xfrm>
            <a:off x="171410" y="162409"/>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その他（社内表彰）</a:t>
            </a:r>
          </a:p>
        </p:txBody>
      </p:sp>
      <p:sp>
        <p:nvSpPr>
          <p:cNvPr id="5" name="テキスト ボックス 12">
            <a:extLst>
              <a:ext uri="{FF2B5EF4-FFF2-40B4-BE49-F238E27FC236}">
                <a16:creationId xmlns:a16="http://schemas.microsoft.com/office/drawing/2014/main" id="{1A492E5E-A2A4-0EA3-FAAC-FC19E32A7D24}"/>
              </a:ext>
            </a:extLst>
          </p:cNvPr>
          <p:cNvSpPr txBox="1">
            <a:spLocks noChangeArrowheads="1"/>
          </p:cNvSpPr>
          <p:nvPr/>
        </p:nvSpPr>
        <p:spPr bwMode="auto">
          <a:xfrm>
            <a:off x="171410" y="737508"/>
            <a:ext cx="4702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200" b="1" dirty="0">
                <a:solidFill>
                  <a:srgbClr val="000000"/>
                </a:solidFill>
                <a:latin typeface="メイリオ" panose="020B0604030504040204" pitchFamily="50" charset="-128"/>
                <a:ea typeface="メイリオ" panose="020B0604030504040204" pitchFamily="50" charset="-128"/>
              </a:rPr>
              <a:t>全社表彰（</a:t>
            </a:r>
            <a:r>
              <a:rPr lang="en-US" altLang="ja-JP" sz="1200" b="1" dirty="0">
                <a:solidFill>
                  <a:srgbClr val="000000"/>
                </a:solidFill>
                <a:latin typeface="メイリオ" panose="020B0604030504040204" pitchFamily="50" charset="-128"/>
                <a:ea typeface="メイリオ" panose="020B0604030504040204" pitchFamily="50" charset="-128"/>
              </a:rPr>
              <a:t>0000</a:t>
            </a:r>
            <a:r>
              <a:rPr lang="ja-JP" altLang="en-US" sz="1200" b="1" dirty="0">
                <a:solidFill>
                  <a:srgbClr val="000000"/>
                </a:solidFill>
                <a:latin typeface="メイリオ" panose="020B0604030504040204" pitchFamily="50" charset="-128"/>
                <a:ea typeface="メイリオ" panose="020B0604030504040204" pitchFamily="50" charset="-128"/>
              </a:rPr>
              <a:t>年度）</a:t>
            </a:r>
          </a:p>
        </p:txBody>
      </p:sp>
      <p:sp>
        <p:nvSpPr>
          <p:cNvPr id="6" name="正方形/長方形 5">
            <a:extLst>
              <a:ext uri="{FF2B5EF4-FFF2-40B4-BE49-F238E27FC236}">
                <a16:creationId xmlns:a16="http://schemas.microsoft.com/office/drawing/2014/main" id="{BB725573-B735-E00B-95FE-0EA6E6F75FE8}"/>
              </a:ext>
            </a:extLst>
          </p:cNvPr>
          <p:cNvSpPr/>
          <p:nvPr/>
        </p:nvSpPr>
        <p:spPr>
          <a:xfrm>
            <a:off x="315596" y="2404646"/>
            <a:ext cx="3234428" cy="1977311"/>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
        <p:nvSpPr>
          <p:cNvPr id="7" name="正方形/長方形 6">
            <a:extLst>
              <a:ext uri="{FF2B5EF4-FFF2-40B4-BE49-F238E27FC236}">
                <a16:creationId xmlns:a16="http://schemas.microsoft.com/office/drawing/2014/main" id="{815A87EA-3522-3C48-015B-F3E2D1A874D7}"/>
              </a:ext>
            </a:extLst>
          </p:cNvPr>
          <p:cNvSpPr/>
          <p:nvPr/>
        </p:nvSpPr>
        <p:spPr>
          <a:xfrm>
            <a:off x="1481007" y="4511754"/>
            <a:ext cx="3234428" cy="1977311"/>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
        <p:nvSpPr>
          <p:cNvPr id="8" name="テキスト ボックス 28">
            <a:extLst>
              <a:ext uri="{FF2B5EF4-FFF2-40B4-BE49-F238E27FC236}">
                <a16:creationId xmlns:a16="http://schemas.microsoft.com/office/drawing/2014/main" id="{A2B826C3-4B21-BEC1-F148-45275ADC9FF1}"/>
              </a:ext>
            </a:extLst>
          </p:cNvPr>
          <p:cNvSpPr txBox="1">
            <a:spLocks noChangeArrowheads="1"/>
          </p:cNvSpPr>
          <p:nvPr/>
        </p:nvSpPr>
        <p:spPr bwMode="auto">
          <a:xfrm>
            <a:off x="5099010" y="968632"/>
            <a:ext cx="4544025" cy="111376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9" name="テキスト ボックス 12">
            <a:extLst>
              <a:ext uri="{FF2B5EF4-FFF2-40B4-BE49-F238E27FC236}">
                <a16:creationId xmlns:a16="http://schemas.microsoft.com/office/drawing/2014/main" id="{313761CB-560B-52E3-6261-3158DD1321F4}"/>
              </a:ext>
            </a:extLst>
          </p:cNvPr>
          <p:cNvSpPr txBox="1">
            <a:spLocks noChangeArrowheads="1"/>
          </p:cNvSpPr>
          <p:nvPr/>
        </p:nvSpPr>
        <p:spPr bwMode="auto">
          <a:xfrm>
            <a:off x="5099010" y="737508"/>
            <a:ext cx="4702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200" b="1" dirty="0">
                <a:solidFill>
                  <a:srgbClr val="000000"/>
                </a:solidFill>
                <a:latin typeface="メイリオ" panose="020B0604030504040204" pitchFamily="50" charset="-128"/>
                <a:ea typeface="メイリオ" panose="020B0604030504040204" pitchFamily="50" charset="-128"/>
              </a:rPr>
              <a:t>営業売り上げ部門</a:t>
            </a:r>
            <a:r>
              <a:rPr lang="en-US" altLang="ja-JP" sz="1200" b="1" dirty="0">
                <a:solidFill>
                  <a:srgbClr val="000000"/>
                </a:solidFill>
                <a:latin typeface="メイリオ" panose="020B0604030504040204" pitchFamily="50" charset="-128"/>
                <a:ea typeface="メイリオ" panose="020B0604030504040204" pitchFamily="50" charset="-128"/>
              </a:rPr>
              <a:t>1</a:t>
            </a:r>
            <a:r>
              <a:rPr lang="ja-JP" altLang="en-US" sz="1200" b="1" dirty="0">
                <a:solidFill>
                  <a:srgbClr val="000000"/>
                </a:solidFill>
                <a:latin typeface="メイリオ" panose="020B0604030504040204" pitchFamily="50" charset="-128"/>
                <a:ea typeface="メイリオ" panose="020B0604030504040204" pitchFamily="50" charset="-128"/>
              </a:rPr>
              <a:t>位（</a:t>
            </a:r>
            <a:r>
              <a:rPr lang="en-US" altLang="ja-JP" sz="1200" b="1" dirty="0">
                <a:solidFill>
                  <a:srgbClr val="000000"/>
                </a:solidFill>
                <a:latin typeface="メイリオ" panose="020B0604030504040204" pitchFamily="50" charset="-128"/>
                <a:ea typeface="メイリオ" panose="020B0604030504040204" pitchFamily="50" charset="-128"/>
              </a:rPr>
              <a:t>0000</a:t>
            </a:r>
            <a:r>
              <a:rPr lang="ja-JP" altLang="en-US" sz="1200" b="1" dirty="0">
                <a:solidFill>
                  <a:srgbClr val="000000"/>
                </a:solidFill>
                <a:latin typeface="メイリオ" panose="020B0604030504040204" pitchFamily="50" charset="-128"/>
                <a:ea typeface="メイリオ" panose="020B0604030504040204" pitchFamily="50" charset="-128"/>
              </a:rPr>
              <a:t>年度）</a:t>
            </a:r>
          </a:p>
        </p:txBody>
      </p:sp>
      <p:sp>
        <p:nvSpPr>
          <p:cNvPr id="10" name="正方形/長方形 9">
            <a:extLst>
              <a:ext uri="{FF2B5EF4-FFF2-40B4-BE49-F238E27FC236}">
                <a16:creationId xmlns:a16="http://schemas.microsoft.com/office/drawing/2014/main" id="{CE8CDB41-1E16-F111-2FBA-05D2FB162D16}"/>
              </a:ext>
            </a:extLst>
          </p:cNvPr>
          <p:cNvSpPr/>
          <p:nvPr/>
        </p:nvSpPr>
        <p:spPr>
          <a:xfrm>
            <a:off x="5243196" y="2404646"/>
            <a:ext cx="3234428" cy="1977311"/>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
        <p:nvSpPr>
          <p:cNvPr id="11" name="正方形/長方形 10">
            <a:extLst>
              <a:ext uri="{FF2B5EF4-FFF2-40B4-BE49-F238E27FC236}">
                <a16:creationId xmlns:a16="http://schemas.microsoft.com/office/drawing/2014/main" id="{E6CA7749-B51A-7D15-33A2-7720A7ED7507}"/>
              </a:ext>
            </a:extLst>
          </p:cNvPr>
          <p:cNvSpPr/>
          <p:nvPr/>
        </p:nvSpPr>
        <p:spPr>
          <a:xfrm>
            <a:off x="6408607" y="4511754"/>
            <a:ext cx="3234428" cy="1977311"/>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Tree>
    <p:extLst>
      <p:ext uri="{BB962C8B-B14F-4D97-AF65-F5344CB8AC3E}">
        <p14:creationId xmlns:p14="http://schemas.microsoft.com/office/powerpoint/2010/main" val="288477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F727D-035A-BF4C-E2FE-14F1D396AD78}"/>
            </a:ext>
          </a:extLst>
        </p:cNvPr>
        <p:cNvGrpSpPr/>
        <p:nvPr/>
      </p:nvGrpSpPr>
      <p:grpSpPr>
        <a:xfrm>
          <a:off x="0" y="0"/>
          <a:ext cx="0" cy="0"/>
          <a:chOff x="0" y="0"/>
          <a:chExt cx="0" cy="0"/>
        </a:xfrm>
      </p:grpSpPr>
      <p:sp>
        <p:nvSpPr>
          <p:cNvPr id="19" name="テキスト ボックス 28">
            <a:extLst>
              <a:ext uri="{FF2B5EF4-FFF2-40B4-BE49-F238E27FC236}">
                <a16:creationId xmlns:a16="http://schemas.microsoft.com/office/drawing/2014/main" id="{FF38EA3B-66C9-39D8-A049-F43833CB0AB1}"/>
              </a:ext>
            </a:extLst>
          </p:cNvPr>
          <p:cNvSpPr txBox="1">
            <a:spLocks noChangeArrowheads="1"/>
          </p:cNvSpPr>
          <p:nvPr/>
        </p:nvSpPr>
        <p:spPr bwMode="auto">
          <a:xfrm>
            <a:off x="171410" y="1238171"/>
            <a:ext cx="4544025" cy="69826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4B29C781-0CEF-C20F-2ED2-F0A410A5B194}"/>
              </a:ext>
            </a:extLst>
          </p:cNvPr>
          <p:cNvSpPr>
            <a:spLocks noGrp="1"/>
          </p:cNvSpPr>
          <p:nvPr>
            <p:ph type="sldNum" sz="quarter" idx="4"/>
          </p:nvPr>
        </p:nvSpPr>
        <p:spPr/>
        <p:txBody>
          <a:bodyPr/>
          <a:lstStyle/>
          <a:p>
            <a:fld id="{75FFEF5F-5CEB-48F8-B25D-01CAF02398D3}" type="slidenum">
              <a:rPr kumimoji="1" lang="ja-JP" altLang="en-US" smtClean="0"/>
              <a:t>14</a:t>
            </a:fld>
            <a:endParaRPr kumimoji="1" lang="ja-JP" altLang="en-US" dirty="0"/>
          </a:p>
        </p:txBody>
      </p:sp>
      <p:sp>
        <p:nvSpPr>
          <p:cNvPr id="3" name="テキスト ボックス 5">
            <a:extLst>
              <a:ext uri="{FF2B5EF4-FFF2-40B4-BE49-F238E27FC236}">
                <a16:creationId xmlns:a16="http://schemas.microsoft.com/office/drawing/2014/main" id="{F9036F68-3F51-FA08-7D9B-B72848B71F5D}"/>
              </a:ext>
            </a:extLst>
          </p:cNvPr>
          <p:cNvSpPr txBox="1">
            <a:spLocks noChangeArrowheads="1"/>
          </p:cNvSpPr>
          <p:nvPr/>
        </p:nvSpPr>
        <p:spPr bwMode="auto">
          <a:xfrm>
            <a:off x="171410" y="162409"/>
            <a:ext cx="5314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600" b="1" dirty="0">
                <a:solidFill>
                  <a:srgbClr val="000000"/>
                </a:solidFill>
                <a:latin typeface="メイリオ" panose="020B0604030504040204" pitchFamily="50" charset="-128"/>
                <a:ea typeface="メイリオ" panose="020B0604030504040204" pitchFamily="50" charset="-128"/>
              </a:rPr>
              <a:t>その他（個人ブログ運営、メディア／社内ブログ執筆）</a:t>
            </a:r>
          </a:p>
        </p:txBody>
      </p:sp>
      <p:sp>
        <p:nvSpPr>
          <p:cNvPr id="5" name="テキスト ボックス 12">
            <a:extLst>
              <a:ext uri="{FF2B5EF4-FFF2-40B4-BE49-F238E27FC236}">
                <a16:creationId xmlns:a16="http://schemas.microsoft.com/office/drawing/2014/main" id="{79AA2155-123A-F15C-1DB6-75C9FB2EC9A0}"/>
              </a:ext>
            </a:extLst>
          </p:cNvPr>
          <p:cNvSpPr txBox="1">
            <a:spLocks noChangeArrowheads="1"/>
          </p:cNvSpPr>
          <p:nvPr/>
        </p:nvSpPr>
        <p:spPr bwMode="auto">
          <a:xfrm>
            <a:off x="171410" y="737508"/>
            <a:ext cx="4702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800" dirty="0">
                <a:solidFill>
                  <a:srgbClr val="000000"/>
                </a:solidFill>
                <a:latin typeface="メイリオ" panose="020B0604030504040204" pitchFamily="50" charset="-128"/>
                <a:ea typeface="メイリオ" panose="020B0604030504040204" pitchFamily="50" charset="-128"/>
              </a:rPr>
              <a:t>ブログ運営</a:t>
            </a:r>
            <a:endParaRPr lang="en-US" altLang="ja-JP" sz="8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en-US" altLang="ja-JP" sz="1200" b="1" dirty="0">
                <a:solidFill>
                  <a:srgbClr val="000000"/>
                </a:solidFill>
                <a:latin typeface="メイリオ" panose="020B0604030504040204" pitchFamily="50" charset="-128"/>
                <a:ea typeface="メイリオ" panose="020B0604030504040204" pitchFamily="50" charset="-128"/>
              </a:rPr>
              <a:t>Web</a:t>
            </a:r>
            <a:r>
              <a:rPr lang="ja-JP" altLang="en-US" sz="1200" b="1" dirty="0">
                <a:solidFill>
                  <a:srgbClr val="000000"/>
                </a:solidFill>
                <a:latin typeface="メイリオ" panose="020B0604030504040204" pitchFamily="50" charset="-128"/>
                <a:ea typeface="メイリオ" panose="020B0604030504040204" pitchFamily="50" charset="-128"/>
              </a:rPr>
              <a:t>ディレクターの余計なお世話ブログ</a:t>
            </a:r>
          </a:p>
        </p:txBody>
      </p:sp>
      <p:sp>
        <p:nvSpPr>
          <p:cNvPr id="13" name="テキスト ボックス 13">
            <a:extLst>
              <a:ext uri="{FF2B5EF4-FFF2-40B4-BE49-F238E27FC236}">
                <a16:creationId xmlns:a16="http://schemas.microsoft.com/office/drawing/2014/main" id="{28EFC1A4-5538-8BC0-E097-05E67E6B7DEA}"/>
              </a:ext>
            </a:extLst>
          </p:cNvPr>
          <p:cNvSpPr txBox="1">
            <a:spLocks noChangeArrowheads="1"/>
          </p:cNvSpPr>
          <p:nvPr/>
        </p:nvSpPr>
        <p:spPr bwMode="auto">
          <a:xfrm>
            <a:off x="171410" y="1014507"/>
            <a:ext cx="2533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 typeface="Arial" panose="020B0604020202020204" pitchFamily="34" charset="0"/>
              <a:buNone/>
            </a:pPr>
            <a:r>
              <a:rPr lang="en-US" altLang="ja-JP" sz="800" dirty="0">
                <a:solidFill>
                  <a:srgbClr val="000000"/>
                </a:solidFill>
                <a:latin typeface="メイリオ" panose="020B0604030504040204" pitchFamily="50" charset="-128"/>
                <a:ea typeface="メイリオ" panose="020B0604030504040204" pitchFamily="50" charset="-128"/>
                <a:hlinkClick r:id="rId2"/>
              </a:rPr>
              <a:t>https://no39noty.com/</a:t>
            </a:r>
            <a:endParaRPr lang="en-US" altLang="ja-JP" sz="800" dirty="0">
              <a:solidFill>
                <a:srgbClr val="00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2052A4A-7F30-DC22-CDF7-C55EA84B82F5}"/>
              </a:ext>
            </a:extLst>
          </p:cNvPr>
          <p:cNvSpPr txBox="1">
            <a:spLocks noChangeArrowheads="1"/>
          </p:cNvSpPr>
          <p:nvPr/>
        </p:nvSpPr>
        <p:spPr bwMode="auto">
          <a:xfrm>
            <a:off x="5856941" y="4293606"/>
            <a:ext cx="3280856"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b="1" dirty="0">
                <a:solidFill>
                  <a:srgbClr val="FF0000"/>
                </a:solidFill>
                <a:highlight>
                  <a:srgbClr val="FFFF00"/>
                </a:highlight>
                <a:latin typeface="メイリオ" panose="020B0604030504040204" pitchFamily="50" charset="-128"/>
                <a:ea typeface="メイリオ" panose="020B0604030504040204" pitchFamily="50" charset="-128"/>
              </a:rPr>
              <a:t>このような社内外でメイン業務以外の経験がない・どうしたらいいか分からないという方へ</a:t>
            </a:r>
            <a:endParaRPr lang="en-US" altLang="ja-JP" sz="1050" b="1" dirty="0">
              <a:solidFill>
                <a:srgbClr val="FF0000"/>
              </a:solidFill>
              <a:highlight>
                <a:srgbClr val="FFFF00"/>
              </a:highlight>
              <a:latin typeface="メイリオ" panose="020B0604030504040204" pitchFamily="50" charset="-128"/>
              <a:ea typeface="メイリオ" panose="020B0604030504040204" pitchFamily="50" charset="-128"/>
            </a:endParaRPr>
          </a:p>
          <a:p>
            <a:pPr>
              <a:lnSpc>
                <a:spcPct val="100000"/>
              </a:lnSpc>
              <a:spcBef>
                <a:spcPct val="0"/>
              </a:spcBef>
              <a:buNone/>
            </a:pPr>
            <a:endParaRPr lang="en-US" altLang="ja-JP" sz="1050" i="1" dirty="0">
              <a:solidFill>
                <a:srgbClr val="FF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i="1" dirty="0">
                <a:solidFill>
                  <a:srgbClr val="FF0000"/>
                </a:solidFill>
                <a:latin typeface="メイリオ" panose="020B0604030504040204" pitchFamily="50" charset="-128"/>
                <a:ea typeface="メイリオ" panose="020B0604030504040204" pitchFamily="50" charset="-128"/>
              </a:rPr>
              <a:t>なくても転職活動は上手くいきますし、欲しい場合は今からでも遅くないです。</a:t>
            </a:r>
            <a:endParaRPr lang="en-US" altLang="ja-JP" sz="1050" i="1" dirty="0">
              <a:solidFill>
                <a:srgbClr val="FF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i="1" dirty="0">
                <a:solidFill>
                  <a:srgbClr val="FF0000"/>
                </a:solidFill>
                <a:latin typeface="メイリオ" panose="020B0604030504040204" pitchFamily="50" charset="-128"/>
                <a:ea typeface="メイリオ" panose="020B0604030504040204" pitchFamily="50" charset="-128"/>
              </a:rPr>
              <a:t>「自分のブログが欲しい」などの場合は、自身のブログを立ち上げることをオススメします。</a:t>
            </a:r>
            <a:endParaRPr lang="en-US" altLang="ja-JP" sz="1050" i="1" dirty="0">
              <a:solidFill>
                <a:srgbClr val="FF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i="1" dirty="0">
                <a:solidFill>
                  <a:srgbClr val="FF0000"/>
                </a:solidFill>
                <a:latin typeface="メイリオ" panose="020B0604030504040204" pitchFamily="50" charset="-128"/>
                <a:ea typeface="メイリオ" panose="020B0604030504040204" pitchFamily="50" charset="-128"/>
              </a:rPr>
              <a:t>私の様に他の方が運営しているブログで記事を書く方法もありだと思います。</a:t>
            </a:r>
            <a:endParaRPr lang="en-US" altLang="ja-JP" sz="1050" i="1" dirty="0">
              <a:solidFill>
                <a:srgbClr val="FF0000"/>
              </a:solidFill>
              <a:latin typeface="メイリオ" panose="020B0604030504040204" pitchFamily="50" charset="-128"/>
              <a:ea typeface="メイリオ" panose="020B0604030504040204" pitchFamily="50" charset="-128"/>
            </a:endParaRPr>
          </a:p>
          <a:p>
            <a:pPr>
              <a:lnSpc>
                <a:spcPct val="100000"/>
              </a:lnSpc>
              <a:spcBef>
                <a:spcPct val="0"/>
              </a:spcBef>
              <a:buNone/>
            </a:pPr>
            <a:endParaRPr lang="en-US" altLang="ja-JP" sz="1050" i="1" dirty="0">
              <a:solidFill>
                <a:srgbClr val="FF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i="1" dirty="0">
                <a:solidFill>
                  <a:srgbClr val="FF0000"/>
                </a:solidFill>
                <a:latin typeface="メイリオ" panose="020B0604030504040204" pitchFamily="50" charset="-128"/>
                <a:ea typeface="メイリオ" panose="020B0604030504040204" pitchFamily="50" charset="-128"/>
              </a:rPr>
              <a:t>興味があれば、のてぃ</a:t>
            </a:r>
            <a:r>
              <a:rPr lang="en-US" altLang="ja-JP" sz="1050" i="1" dirty="0">
                <a:solidFill>
                  <a:srgbClr val="FF0000"/>
                </a:solidFill>
                <a:latin typeface="メイリオ" panose="020B0604030504040204" pitchFamily="50" charset="-128"/>
                <a:ea typeface="メイリオ" panose="020B0604030504040204" pitchFamily="50" charset="-128"/>
              </a:rPr>
              <a:t>or</a:t>
            </a:r>
            <a:r>
              <a:rPr lang="ja-JP" altLang="en-US" sz="1050" i="1" dirty="0">
                <a:solidFill>
                  <a:srgbClr val="FF0000"/>
                </a:solidFill>
                <a:latin typeface="メイリオ" panose="020B0604030504040204" pitchFamily="50" charset="-128"/>
                <a:ea typeface="メイリオ" panose="020B0604030504040204" pitchFamily="50" charset="-128"/>
              </a:rPr>
              <a:t>私にメッセージください。</a:t>
            </a:r>
            <a:endParaRPr lang="en-US" altLang="ja-JP" sz="1050" i="1" dirty="0">
              <a:solidFill>
                <a:srgbClr val="FF0000"/>
              </a:solidFill>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37E5364B-C405-C3CE-6645-44A295784C1A}"/>
              </a:ext>
            </a:extLst>
          </p:cNvPr>
          <p:cNvPicPr>
            <a:picLocks noChangeAspect="1"/>
          </p:cNvPicPr>
          <p:nvPr/>
        </p:nvPicPr>
        <p:blipFill>
          <a:blip r:embed="rId3"/>
          <a:srcRect r="754"/>
          <a:stretch>
            <a:fillRect/>
          </a:stretch>
        </p:blipFill>
        <p:spPr>
          <a:xfrm>
            <a:off x="2522497" y="2293435"/>
            <a:ext cx="1951200" cy="1130145"/>
          </a:xfrm>
          <a:prstGeom prst="rect">
            <a:avLst/>
          </a:prstGeom>
        </p:spPr>
      </p:pic>
      <p:sp>
        <p:nvSpPr>
          <p:cNvPr id="24" name="テキスト ボックス 28">
            <a:extLst>
              <a:ext uri="{FF2B5EF4-FFF2-40B4-BE49-F238E27FC236}">
                <a16:creationId xmlns:a16="http://schemas.microsoft.com/office/drawing/2014/main" id="{6B7C434D-DB99-C09C-D68B-9E5B7D732014}"/>
              </a:ext>
            </a:extLst>
          </p:cNvPr>
          <p:cNvSpPr txBox="1">
            <a:spLocks noChangeArrowheads="1"/>
          </p:cNvSpPr>
          <p:nvPr/>
        </p:nvSpPr>
        <p:spPr bwMode="auto">
          <a:xfrm>
            <a:off x="5099010" y="1232750"/>
            <a:ext cx="4544025" cy="69826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25" name="テキスト ボックス 12">
            <a:extLst>
              <a:ext uri="{FF2B5EF4-FFF2-40B4-BE49-F238E27FC236}">
                <a16:creationId xmlns:a16="http://schemas.microsoft.com/office/drawing/2014/main" id="{AA25AAAB-69FC-AD8F-5A64-E10AFE3DCC69}"/>
              </a:ext>
            </a:extLst>
          </p:cNvPr>
          <p:cNvSpPr txBox="1">
            <a:spLocks noChangeArrowheads="1"/>
          </p:cNvSpPr>
          <p:nvPr/>
        </p:nvSpPr>
        <p:spPr bwMode="auto">
          <a:xfrm>
            <a:off x="5099010" y="732087"/>
            <a:ext cx="4702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800" dirty="0">
                <a:solidFill>
                  <a:srgbClr val="000000"/>
                </a:solidFill>
                <a:latin typeface="メイリオ" panose="020B0604030504040204" pitchFamily="50" charset="-128"/>
                <a:ea typeface="メイリオ" panose="020B0604030504040204" pitchFamily="50" charset="-128"/>
              </a:rPr>
              <a:t>記事執筆（提供）</a:t>
            </a:r>
            <a:endParaRPr lang="en-US" altLang="ja-JP" sz="8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en-US" altLang="ja-JP" sz="1200" b="1" dirty="0">
                <a:solidFill>
                  <a:srgbClr val="000000"/>
                </a:solidFill>
                <a:latin typeface="メイリオ" panose="020B0604030504040204" pitchFamily="50" charset="-128"/>
                <a:ea typeface="メイリオ" panose="020B0604030504040204" pitchFamily="50" charset="-128"/>
              </a:rPr>
              <a:t>Web</a:t>
            </a:r>
            <a:r>
              <a:rPr lang="ja-JP" altLang="en-US" sz="1200" b="1" dirty="0">
                <a:solidFill>
                  <a:srgbClr val="000000"/>
                </a:solidFill>
                <a:latin typeface="メイリオ" panose="020B0604030504040204" pitchFamily="50" charset="-128"/>
                <a:ea typeface="メイリオ" panose="020B0604030504040204" pitchFamily="50" charset="-128"/>
              </a:rPr>
              <a:t>ディレクターに特化したポートフォリオ｜テンプレートあり</a:t>
            </a:r>
          </a:p>
        </p:txBody>
      </p:sp>
      <p:sp>
        <p:nvSpPr>
          <p:cNvPr id="26" name="テキスト ボックス 13">
            <a:extLst>
              <a:ext uri="{FF2B5EF4-FFF2-40B4-BE49-F238E27FC236}">
                <a16:creationId xmlns:a16="http://schemas.microsoft.com/office/drawing/2014/main" id="{966E53CD-30FE-55DD-8936-FD9D26E54844}"/>
              </a:ext>
            </a:extLst>
          </p:cNvPr>
          <p:cNvSpPr txBox="1">
            <a:spLocks noChangeArrowheads="1"/>
          </p:cNvSpPr>
          <p:nvPr/>
        </p:nvSpPr>
        <p:spPr bwMode="auto">
          <a:xfrm>
            <a:off x="5099010" y="1009086"/>
            <a:ext cx="2533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 typeface="Arial" panose="020B0604020202020204" pitchFamily="34" charset="0"/>
              <a:buNone/>
            </a:pPr>
            <a:r>
              <a:rPr lang="en-US" altLang="ja-JP" sz="800" dirty="0">
                <a:solidFill>
                  <a:srgbClr val="000000"/>
                </a:solidFill>
                <a:latin typeface="メイリオ" panose="020B0604030504040204" pitchFamily="50" charset="-128"/>
                <a:ea typeface="メイリオ" panose="020B0604030504040204" pitchFamily="50" charset="-128"/>
                <a:hlinkClick r:id="rId4"/>
              </a:rPr>
              <a:t>https://no39noty.com/job_change/portfolio/</a:t>
            </a:r>
            <a:endParaRPr lang="en-US" altLang="ja-JP" sz="800" dirty="0">
              <a:solidFill>
                <a:srgbClr val="000000"/>
              </a:solidFill>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F122051B-6776-D004-02FD-ABCCC5B2E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22" y="2293435"/>
            <a:ext cx="1951200" cy="1024380"/>
          </a:xfrm>
          <a:prstGeom prst="rect">
            <a:avLst/>
          </a:prstGeom>
        </p:spPr>
      </p:pic>
      <p:sp>
        <p:nvSpPr>
          <p:cNvPr id="29" name="テキスト ボックス 28">
            <a:extLst>
              <a:ext uri="{FF2B5EF4-FFF2-40B4-BE49-F238E27FC236}">
                <a16:creationId xmlns:a16="http://schemas.microsoft.com/office/drawing/2014/main" id="{FE3CD0C4-E03E-12B6-E192-BB44A3AD6064}"/>
              </a:ext>
            </a:extLst>
          </p:cNvPr>
          <p:cNvSpPr txBox="1">
            <a:spLocks noChangeArrowheads="1"/>
          </p:cNvSpPr>
          <p:nvPr/>
        </p:nvSpPr>
        <p:spPr bwMode="auto">
          <a:xfrm>
            <a:off x="171410" y="4461886"/>
            <a:ext cx="4544025" cy="69826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defRPr/>
            </a:pPr>
            <a:r>
              <a:rPr lang="ja-JP" altLang="en-US" sz="900" dirty="0">
                <a:solidFill>
                  <a:srgbClr val="000000"/>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30" name="テキスト ボックス 12">
            <a:extLst>
              <a:ext uri="{FF2B5EF4-FFF2-40B4-BE49-F238E27FC236}">
                <a16:creationId xmlns:a16="http://schemas.microsoft.com/office/drawing/2014/main" id="{8FEE4382-35AF-F582-A7E4-C33282B929AC}"/>
              </a:ext>
            </a:extLst>
          </p:cNvPr>
          <p:cNvSpPr txBox="1">
            <a:spLocks noChangeArrowheads="1"/>
          </p:cNvSpPr>
          <p:nvPr/>
        </p:nvSpPr>
        <p:spPr bwMode="auto">
          <a:xfrm>
            <a:off x="171410" y="3961223"/>
            <a:ext cx="4702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800" dirty="0">
                <a:solidFill>
                  <a:srgbClr val="000000"/>
                </a:solidFill>
                <a:latin typeface="メイリオ" panose="020B0604030504040204" pitchFamily="50" charset="-128"/>
                <a:ea typeface="メイリオ" panose="020B0604030504040204" pitchFamily="50" charset="-128"/>
              </a:rPr>
              <a:t>社内ブログ執筆</a:t>
            </a:r>
            <a:endParaRPr lang="en-US" altLang="ja-JP" sz="8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200" b="1" dirty="0">
                <a:solidFill>
                  <a:srgbClr val="000000"/>
                </a:solidFill>
                <a:latin typeface="メイリオ" panose="020B0604030504040204" pitchFamily="50" charset="-128"/>
                <a:ea typeface="メイリオ" panose="020B0604030504040204" pitchFamily="50" charset="-128"/>
              </a:rPr>
              <a:t>ダミーテキストダミーテキスト</a:t>
            </a:r>
          </a:p>
        </p:txBody>
      </p:sp>
      <p:sp>
        <p:nvSpPr>
          <p:cNvPr id="31" name="テキスト ボックス 13">
            <a:extLst>
              <a:ext uri="{FF2B5EF4-FFF2-40B4-BE49-F238E27FC236}">
                <a16:creationId xmlns:a16="http://schemas.microsoft.com/office/drawing/2014/main" id="{DD04110B-B8F4-8280-55E7-5A6B93DA4582}"/>
              </a:ext>
            </a:extLst>
          </p:cNvPr>
          <p:cNvSpPr txBox="1">
            <a:spLocks noChangeArrowheads="1"/>
          </p:cNvSpPr>
          <p:nvPr/>
        </p:nvSpPr>
        <p:spPr bwMode="auto">
          <a:xfrm>
            <a:off x="171410" y="4238222"/>
            <a:ext cx="2533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 typeface="Arial" panose="020B0604020202020204" pitchFamily="34" charset="0"/>
              <a:buNone/>
            </a:pPr>
            <a:r>
              <a:rPr lang="en-US" altLang="ja-JP" sz="800" dirty="0">
                <a:solidFill>
                  <a:srgbClr val="000000"/>
                </a:solidFill>
                <a:latin typeface="メイリオ" panose="020B0604030504040204" pitchFamily="50" charset="-128"/>
                <a:ea typeface="メイリオ" panose="020B0604030504040204" pitchFamily="50" charset="-128"/>
                <a:hlinkClick r:id="rId2"/>
              </a:rPr>
              <a:t>https://no39noty.com/</a:t>
            </a:r>
            <a:endParaRPr lang="en-US" altLang="ja-JP" sz="800" dirty="0">
              <a:solidFill>
                <a:srgbClr val="000000"/>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949DF948-A877-8DE0-0D9D-0300CF1FA8A0}"/>
              </a:ext>
            </a:extLst>
          </p:cNvPr>
          <p:cNvSpPr/>
          <p:nvPr/>
        </p:nvSpPr>
        <p:spPr>
          <a:xfrm>
            <a:off x="5485685" y="2293435"/>
            <a:ext cx="1951200" cy="1130400"/>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
        <p:nvSpPr>
          <p:cNvPr id="33" name="正方形/長方形 32">
            <a:extLst>
              <a:ext uri="{FF2B5EF4-FFF2-40B4-BE49-F238E27FC236}">
                <a16:creationId xmlns:a16="http://schemas.microsoft.com/office/drawing/2014/main" id="{2D713C72-19F7-B12A-2078-B686654ACABD}"/>
              </a:ext>
            </a:extLst>
          </p:cNvPr>
          <p:cNvSpPr/>
          <p:nvPr/>
        </p:nvSpPr>
        <p:spPr>
          <a:xfrm>
            <a:off x="7545860" y="2293435"/>
            <a:ext cx="1951200" cy="1130400"/>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
        <p:nvSpPr>
          <p:cNvPr id="4" name="正方形/長方形 3">
            <a:extLst>
              <a:ext uri="{FF2B5EF4-FFF2-40B4-BE49-F238E27FC236}">
                <a16:creationId xmlns:a16="http://schemas.microsoft.com/office/drawing/2014/main" id="{25067A05-DCE6-756F-A5CC-3E39E36A7E4B}"/>
              </a:ext>
            </a:extLst>
          </p:cNvPr>
          <p:cNvSpPr/>
          <p:nvPr/>
        </p:nvSpPr>
        <p:spPr>
          <a:xfrm>
            <a:off x="462322" y="5448364"/>
            <a:ext cx="1951200" cy="1130400"/>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
        <p:nvSpPr>
          <p:cNvPr id="6" name="正方形/長方形 5">
            <a:extLst>
              <a:ext uri="{FF2B5EF4-FFF2-40B4-BE49-F238E27FC236}">
                <a16:creationId xmlns:a16="http://schemas.microsoft.com/office/drawing/2014/main" id="{948DAA4F-FA20-9B25-B0C1-CA6B1AF8E2A4}"/>
              </a:ext>
            </a:extLst>
          </p:cNvPr>
          <p:cNvSpPr/>
          <p:nvPr/>
        </p:nvSpPr>
        <p:spPr>
          <a:xfrm>
            <a:off x="2522497" y="5448364"/>
            <a:ext cx="1951200" cy="1130400"/>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bg1"/>
                </a:solidFill>
                <a:latin typeface="メイリオ" panose="020B0604030504040204" pitchFamily="50" charset="-128"/>
                <a:ea typeface="メイリオ" panose="020B0604030504040204" pitchFamily="50" charset="-128"/>
              </a:rPr>
              <a:t>Image</a:t>
            </a:r>
          </a:p>
        </p:txBody>
      </p:sp>
    </p:spTree>
    <p:extLst>
      <p:ext uri="{BB962C8B-B14F-4D97-AF65-F5344CB8AC3E}">
        <p14:creationId xmlns:p14="http://schemas.microsoft.com/office/powerpoint/2010/main" val="399936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A523-B3BB-9EC7-D7B3-FE866DC078F3}"/>
            </a:ext>
          </a:extLst>
        </p:cNvPr>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EFCBCCA2-95B2-92DF-6833-64E88061C1E5}"/>
              </a:ext>
            </a:extLst>
          </p:cNvPr>
          <p:cNvGrpSpPr/>
          <p:nvPr/>
        </p:nvGrpSpPr>
        <p:grpSpPr>
          <a:xfrm>
            <a:off x="-1" y="379550"/>
            <a:ext cx="4680425" cy="432000"/>
            <a:chOff x="-1" y="119527"/>
            <a:chExt cx="4680425" cy="432000"/>
          </a:xfrm>
        </p:grpSpPr>
        <p:sp>
          <p:nvSpPr>
            <p:cNvPr id="32" name="正方形/長方形 31">
              <a:extLst>
                <a:ext uri="{FF2B5EF4-FFF2-40B4-BE49-F238E27FC236}">
                  <a16:creationId xmlns:a16="http://schemas.microsoft.com/office/drawing/2014/main" id="{70B79AF5-1A39-2304-13B1-0ABA0C157CC4}"/>
                </a:ext>
              </a:extLst>
            </p:cNvPr>
            <p:cNvSpPr/>
            <p:nvPr/>
          </p:nvSpPr>
          <p:spPr>
            <a:xfrm>
              <a:off x="-1" y="119527"/>
              <a:ext cx="4464425" cy="432000"/>
            </a:xfrm>
            <a:prstGeom prst="rect">
              <a:avLst/>
            </a:prstGeom>
            <a:solidFill>
              <a:srgbClr val="F4C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32F5056-644E-CC48-0158-36D197E7E06C}"/>
                </a:ext>
              </a:extLst>
            </p:cNvPr>
            <p:cNvSpPr/>
            <p:nvPr/>
          </p:nvSpPr>
          <p:spPr>
            <a:xfrm>
              <a:off x="4248424" y="119527"/>
              <a:ext cx="432000" cy="432000"/>
            </a:xfrm>
            <a:prstGeom prst="ellipse">
              <a:avLst/>
            </a:prstGeom>
            <a:solidFill>
              <a:srgbClr val="F4C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a:extLst>
              <a:ext uri="{FF2B5EF4-FFF2-40B4-BE49-F238E27FC236}">
                <a16:creationId xmlns:a16="http://schemas.microsoft.com/office/drawing/2014/main" id="{A54A944E-1FCA-A263-A35A-54E29550D78E}"/>
              </a:ext>
            </a:extLst>
          </p:cNvPr>
          <p:cNvSpPr/>
          <p:nvPr/>
        </p:nvSpPr>
        <p:spPr>
          <a:xfrm>
            <a:off x="6808573" y="4033994"/>
            <a:ext cx="1274400" cy="261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bg1"/>
                </a:solidFill>
                <a:latin typeface="メイリオ" panose="020B0604030504040204" pitchFamily="50" charset="-128"/>
                <a:ea typeface="メイリオ" panose="020B0604030504040204" pitchFamily="50" charset="-128"/>
              </a:rPr>
              <a:t>image</a:t>
            </a:r>
            <a:endParaRPr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3A4ECB9-F9C6-6CAA-4E73-E065DB30175B}"/>
              </a:ext>
            </a:extLst>
          </p:cNvPr>
          <p:cNvSpPr/>
          <p:nvPr/>
        </p:nvSpPr>
        <p:spPr>
          <a:xfrm>
            <a:off x="3881440" y="4033994"/>
            <a:ext cx="2858400" cy="26172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a:solidFill>
                  <a:schemeClr val="bg1"/>
                </a:solidFill>
                <a:latin typeface="メイリオ" panose="020B0604030504040204" pitchFamily="50" charset="-128"/>
                <a:ea typeface="メイリオ" panose="020B0604030504040204" pitchFamily="50" charset="-128"/>
              </a:rPr>
              <a:t>image</a:t>
            </a:r>
            <a:endParaRPr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12" name="スライド番号プレースホルダー 11">
            <a:extLst>
              <a:ext uri="{FF2B5EF4-FFF2-40B4-BE49-F238E27FC236}">
                <a16:creationId xmlns:a16="http://schemas.microsoft.com/office/drawing/2014/main" id="{AD4016B7-900E-B1D6-5807-6140BC795EF9}"/>
              </a:ext>
            </a:extLst>
          </p:cNvPr>
          <p:cNvSpPr>
            <a:spLocks noGrp="1"/>
          </p:cNvSpPr>
          <p:nvPr>
            <p:ph type="sldNum" sz="quarter" idx="4"/>
          </p:nvPr>
        </p:nvSpPr>
        <p:spPr/>
        <p:txBody>
          <a:bodyPr/>
          <a:lstStyle/>
          <a:p>
            <a:fld id="{75FFEF5F-5CEB-48F8-B25D-01CAF02398D3}" type="slidenum">
              <a:rPr kumimoji="1" lang="ja-JP" altLang="en-US" smtClean="0"/>
              <a:t>15</a:t>
            </a:fld>
            <a:endParaRPr kumimoji="1" lang="ja-JP" altLang="en-US"/>
          </a:p>
        </p:txBody>
      </p:sp>
      <p:sp>
        <p:nvSpPr>
          <p:cNvPr id="7" name="テキスト ボックス 5">
            <a:extLst>
              <a:ext uri="{FF2B5EF4-FFF2-40B4-BE49-F238E27FC236}">
                <a16:creationId xmlns:a16="http://schemas.microsoft.com/office/drawing/2014/main" id="{3938F15B-38BF-F319-0976-30ABAE8F349D}"/>
              </a:ext>
            </a:extLst>
          </p:cNvPr>
          <p:cNvSpPr txBox="1">
            <a:spLocks noChangeArrowheads="1"/>
          </p:cNvSpPr>
          <p:nvPr/>
        </p:nvSpPr>
        <p:spPr bwMode="auto">
          <a:xfrm>
            <a:off x="571329" y="2868350"/>
            <a:ext cx="2783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600" dirty="0">
                <a:solidFill>
                  <a:srgbClr val="000000"/>
                </a:solidFill>
                <a:latin typeface="メイリオ" panose="020B0604030504040204" pitchFamily="50" charset="-128"/>
                <a:ea typeface="メイリオ" panose="020B0604030504040204" pitchFamily="50" charset="-128"/>
              </a:rPr>
              <a:t>大見出しのフォントは</a:t>
            </a:r>
            <a:r>
              <a:rPr lang="en-US" altLang="ja-JP" sz="1600" dirty="0">
                <a:solidFill>
                  <a:srgbClr val="000000"/>
                </a:solidFill>
                <a:latin typeface="メイリオ" panose="020B0604030504040204" pitchFamily="50" charset="-128"/>
                <a:ea typeface="メイリオ" panose="020B0604030504040204" pitchFamily="50" charset="-128"/>
              </a:rPr>
              <a:t>16px</a:t>
            </a:r>
            <a:endParaRPr lang="zh-TW" altLang="en-US" sz="1600" dirty="0">
              <a:solidFill>
                <a:srgbClr val="000000"/>
              </a:solidFill>
              <a:latin typeface="メイリオ" panose="020B0604030504040204" pitchFamily="50" charset="-128"/>
              <a:ea typeface="メイリオ" panose="020B0604030504040204" pitchFamily="50" charset="-128"/>
            </a:endParaRPr>
          </a:p>
        </p:txBody>
      </p:sp>
      <p:sp>
        <p:nvSpPr>
          <p:cNvPr id="20" name="テキスト ボックス 5">
            <a:extLst>
              <a:ext uri="{FF2B5EF4-FFF2-40B4-BE49-F238E27FC236}">
                <a16:creationId xmlns:a16="http://schemas.microsoft.com/office/drawing/2014/main" id="{20FA0099-03E6-246F-4CB9-D2D1B90E091D}"/>
              </a:ext>
            </a:extLst>
          </p:cNvPr>
          <p:cNvSpPr txBox="1">
            <a:spLocks noChangeArrowheads="1"/>
          </p:cNvSpPr>
          <p:nvPr/>
        </p:nvSpPr>
        <p:spPr bwMode="auto">
          <a:xfrm>
            <a:off x="571329" y="3247135"/>
            <a:ext cx="20938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200" dirty="0">
                <a:solidFill>
                  <a:srgbClr val="000000"/>
                </a:solidFill>
                <a:latin typeface="メイリオ" panose="020B0604030504040204" pitchFamily="50" charset="-128"/>
                <a:ea typeface="メイリオ" panose="020B0604030504040204" pitchFamily="50" charset="-128"/>
              </a:rPr>
              <a:t>中見出しのフォントは</a:t>
            </a:r>
            <a:r>
              <a:rPr lang="en-US" altLang="ja-JP" sz="1200" dirty="0">
                <a:solidFill>
                  <a:srgbClr val="000000"/>
                </a:solidFill>
                <a:latin typeface="メイリオ" panose="020B0604030504040204" pitchFamily="50" charset="-128"/>
                <a:ea typeface="メイリオ" panose="020B0604030504040204" pitchFamily="50" charset="-128"/>
              </a:rPr>
              <a:t>12px</a:t>
            </a:r>
            <a:endParaRPr lang="zh-TW" altLang="en-US" sz="1200" dirty="0">
              <a:solidFill>
                <a:srgbClr val="000000"/>
              </a:solidFill>
              <a:latin typeface="メイリオ" panose="020B0604030504040204" pitchFamily="50" charset="-128"/>
              <a:ea typeface="メイリオ" panose="020B0604030504040204" pitchFamily="50" charset="-128"/>
            </a:endParaRPr>
          </a:p>
        </p:txBody>
      </p:sp>
      <p:sp>
        <p:nvSpPr>
          <p:cNvPr id="23" name="テキスト ボックス 5">
            <a:extLst>
              <a:ext uri="{FF2B5EF4-FFF2-40B4-BE49-F238E27FC236}">
                <a16:creationId xmlns:a16="http://schemas.microsoft.com/office/drawing/2014/main" id="{16EA8287-941E-8F0B-4B1A-393DA95CB3E6}"/>
              </a:ext>
            </a:extLst>
          </p:cNvPr>
          <p:cNvSpPr txBox="1">
            <a:spLocks noChangeArrowheads="1"/>
          </p:cNvSpPr>
          <p:nvPr/>
        </p:nvSpPr>
        <p:spPr bwMode="auto">
          <a:xfrm>
            <a:off x="571329" y="3858512"/>
            <a:ext cx="18918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ボディテキストのフォントは</a:t>
            </a:r>
            <a:r>
              <a:rPr lang="en-US" altLang="ja-JP" sz="900" dirty="0">
                <a:solidFill>
                  <a:srgbClr val="000000"/>
                </a:solidFill>
                <a:latin typeface="メイリオ" panose="020B0604030504040204" pitchFamily="50" charset="-128"/>
                <a:ea typeface="メイリオ" panose="020B0604030504040204" pitchFamily="50" charset="-128"/>
              </a:rPr>
              <a:t>9px</a:t>
            </a:r>
            <a:endParaRPr lang="zh-TW" altLang="en-US" sz="900" dirty="0">
              <a:solidFill>
                <a:srgbClr val="000000"/>
              </a:solidFill>
              <a:latin typeface="メイリオ" panose="020B0604030504040204" pitchFamily="50" charset="-128"/>
              <a:ea typeface="メイリオ" panose="020B0604030504040204" pitchFamily="50" charset="-128"/>
            </a:endParaRPr>
          </a:p>
        </p:txBody>
      </p:sp>
      <p:sp>
        <p:nvSpPr>
          <p:cNvPr id="24" name="テキスト ボックス 5">
            <a:extLst>
              <a:ext uri="{FF2B5EF4-FFF2-40B4-BE49-F238E27FC236}">
                <a16:creationId xmlns:a16="http://schemas.microsoft.com/office/drawing/2014/main" id="{4E46384C-018E-5777-70DA-E3F3C21E354C}"/>
              </a:ext>
            </a:extLst>
          </p:cNvPr>
          <p:cNvSpPr txBox="1">
            <a:spLocks noChangeArrowheads="1"/>
          </p:cNvSpPr>
          <p:nvPr/>
        </p:nvSpPr>
        <p:spPr bwMode="auto">
          <a:xfrm>
            <a:off x="571329" y="4129576"/>
            <a:ext cx="2420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800" dirty="0">
                <a:solidFill>
                  <a:srgbClr val="000000"/>
                </a:solidFill>
                <a:latin typeface="メイリオ" panose="020B0604030504040204" pitchFamily="50" charset="-128"/>
                <a:ea typeface="メイリオ" panose="020B0604030504040204" pitchFamily="50" charset="-128"/>
              </a:rPr>
              <a:t>注釈・タグなどの最小テキストのフォントは</a:t>
            </a:r>
            <a:r>
              <a:rPr lang="en-US" altLang="ja-JP" sz="800" dirty="0">
                <a:solidFill>
                  <a:srgbClr val="000000"/>
                </a:solidFill>
                <a:latin typeface="メイリオ" panose="020B0604030504040204" pitchFamily="50" charset="-128"/>
                <a:ea typeface="メイリオ" panose="020B0604030504040204" pitchFamily="50" charset="-128"/>
              </a:rPr>
              <a:t>8px</a:t>
            </a:r>
            <a:endParaRPr lang="zh-TW" altLang="en-US" sz="800" dirty="0">
              <a:solidFill>
                <a:srgbClr val="000000"/>
              </a:solidFill>
              <a:latin typeface="メイリオ" panose="020B0604030504040204" pitchFamily="50" charset="-128"/>
              <a:ea typeface="メイリオ" panose="020B0604030504040204" pitchFamily="50" charset="-128"/>
            </a:endParaRPr>
          </a:p>
        </p:txBody>
      </p:sp>
      <p:sp>
        <p:nvSpPr>
          <p:cNvPr id="51" name="テキスト ボックス 5">
            <a:extLst>
              <a:ext uri="{FF2B5EF4-FFF2-40B4-BE49-F238E27FC236}">
                <a16:creationId xmlns:a16="http://schemas.microsoft.com/office/drawing/2014/main" id="{4D485F0F-B010-806E-5B6C-D2CB3AC1330F}"/>
              </a:ext>
            </a:extLst>
          </p:cNvPr>
          <p:cNvSpPr txBox="1">
            <a:spLocks noChangeArrowheads="1"/>
          </p:cNvSpPr>
          <p:nvPr/>
        </p:nvSpPr>
        <p:spPr bwMode="auto">
          <a:xfrm>
            <a:off x="571329" y="3564365"/>
            <a:ext cx="292740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dirty="0">
                <a:solidFill>
                  <a:srgbClr val="000000"/>
                </a:solidFill>
                <a:latin typeface="メイリオ" panose="020B0604030504040204" pitchFamily="50" charset="-128"/>
                <a:ea typeface="メイリオ" panose="020B0604030504040204" pitchFamily="50" charset="-128"/>
              </a:rPr>
              <a:t>小見出し・総括テキストのフォントは</a:t>
            </a:r>
            <a:r>
              <a:rPr lang="en-US" altLang="ja-JP" sz="1050" dirty="0">
                <a:solidFill>
                  <a:srgbClr val="000000"/>
                </a:solidFill>
                <a:latin typeface="メイリオ" panose="020B0604030504040204" pitchFamily="50" charset="-128"/>
                <a:ea typeface="メイリオ" panose="020B0604030504040204" pitchFamily="50" charset="-128"/>
              </a:rPr>
              <a:t>10.5px</a:t>
            </a:r>
            <a:endParaRPr lang="zh-TW" altLang="en-US" sz="1050" dirty="0">
              <a:solidFill>
                <a:srgbClr val="000000"/>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3F009E07-2F1F-0155-630E-319EC544C129}"/>
              </a:ext>
            </a:extLst>
          </p:cNvPr>
          <p:cNvSpPr/>
          <p:nvPr/>
        </p:nvSpPr>
        <p:spPr>
          <a:xfrm>
            <a:off x="3875714" y="5837018"/>
            <a:ext cx="4212591" cy="817491"/>
          </a:xfrm>
          <a:prstGeom prst="rect">
            <a:avLst/>
          </a:prstGeom>
          <a:gradFill flip="none" rotWithShape="1">
            <a:gsLst>
              <a:gs pos="0">
                <a:schemeClr val="bg1">
                  <a:alpha val="0"/>
                </a:schemeClr>
              </a:gs>
              <a:gs pos="75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EDEEFCF8-8906-42D9-4595-3A44AC22D0EC}"/>
              </a:ext>
            </a:extLst>
          </p:cNvPr>
          <p:cNvSpPr txBox="1">
            <a:spLocks noChangeArrowheads="1"/>
          </p:cNvSpPr>
          <p:nvPr/>
        </p:nvSpPr>
        <p:spPr bwMode="auto">
          <a:xfrm>
            <a:off x="571329" y="2608444"/>
            <a:ext cx="11695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▼フォントサイズ</a:t>
            </a:r>
          </a:p>
        </p:txBody>
      </p:sp>
      <p:sp>
        <p:nvSpPr>
          <p:cNvPr id="60" name="テキスト ボックス 59">
            <a:extLst>
              <a:ext uri="{FF2B5EF4-FFF2-40B4-BE49-F238E27FC236}">
                <a16:creationId xmlns:a16="http://schemas.microsoft.com/office/drawing/2014/main" id="{5342C91D-01EE-DED0-C8D1-F5A6D69C5716}"/>
              </a:ext>
            </a:extLst>
          </p:cNvPr>
          <p:cNvSpPr txBox="1">
            <a:spLocks noChangeArrowheads="1"/>
          </p:cNvSpPr>
          <p:nvPr/>
        </p:nvSpPr>
        <p:spPr bwMode="auto">
          <a:xfrm>
            <a:off x="571328" y="4730571"/>
            <a:ext cx="63094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▼カラー</a:t>
            </a:r>
          </a:p>
        </p:txBody>
      </p:sp>
      <p:sp>
        <p:nvSpPr>
          <p:cNvPr id="61" name="テキスト ボックス 60">
            <a:extLst>
              <a:ext uri="{FF2B5EF4-FFF2-40B4-BE49-F238E27FC236}">
                <a16:creationId xmlns:a16="http://schemas.microsoft.com/office/drawing/2014/main" id="{4106CE91-F8DE-A076-8165-17C0CFD5E25A}"/>
              </a:ext>
            </a:extLst>
          </p:cNvPr>
          <p:cNvSpPr txBox="1">
            <a:spLocks noChangeArrowheads="1"/>
          </p:cNvSpPr>
          <p:nvPr/>
        </p:nvSpPr>
        <p:spPr bwMode="auto">
          <a:xfrm>
            <a:off x="3875714" y="3787433"/>
            <a:ext cx="17081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▼キャプチャの透過パーツ</a:t>
            </a:r>
          </a:p>
        </p:txBody>
      </p:sp>
      <p:sp>
        <p:nvSpPr>
          <p:cNvPr id="62" name="正方形/長方形 61">
            <a:extLst>
              <a:ext uri="{FF2B5EF4-FFF2-40B4-BE49-F238E27FC236}">
                <a16:creationId xmlns:a16="http://schemas.microsoft.com/office/drawing/2014/main" id="{8C72427F-1F75-AC45-1CB3-D3A2857F1437}"/>
              </a:ext>
            </a:extLst>
          </p:cNvPr>
          <p:cNvSpPr/>
          <p:nvPr/>
        </p:nvSpPr>
        <p:spPr>
          <a:xfrm>
            <a:off x="571328" y="5313730"/>
            <a:ext cx="1856584" cy="22650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メイリオ" panose="020B0604030504040204" pitchFamily="50" charset="-128"/>
                <a:ea typeface="メイリオ" panose="020B0604030504040204" pitchFamily="50" charset="-128"/>
              </a:rPr>
              <a:t>#BFBFBF</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713845F9-C7B6-8F81-6CD7-1C803220A28C}"/>
              </a:ext>
            </a:extLst>
          </p:cNvPr>
          <p:cNvSpPr/>
          <p:nvPr/>
        </p:nvSpPr>
        <p:spPr>
          <a:xfrm>
            <a:off x="571328" y="4998732"/>
            <a:ext cx="1856584" cy="233728"/>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メイリオ" panose="020B0604030504040204" pitchFamily="50" charset="-128"/>
                <a:ea typeface="メイリオ" panose="020B0604030504040204" pitchFamily="50" charset="-128"/>
              </a:rPr>
              <a:t>#F2F2F2</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2C2C740-69DF-4EBF-4645-AE5D4928C9E0}"/>
              </a:ext>
            </a:extLst>
          </p:cNvPr>
          <p:cNvSpPr/>
          <p:nvPr/>
        </p:nvSpPr>
        <p:spPr>
          <a:xfrm>
            <a:off x="571328" y="5621505"/>
            <a:ext cx="1856584" cy="22650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メイリオ" panose="020B0604030504040204" pitchFamily="50" charset="-128"/>
                <a:ea typeface="メイリオ" panose="020B0604030504040204" pitchFamily="50" charset="-128"/>
              </a:rPr>
              <a:t>#7F7F7F</a:t>
            </a:r>
            <a:endParaRPr kumimoji="1" lang="ja-JP" altLang="en-US" sz="8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5207EC9-D28E-3689-75A9-66EF53845068}"/>
              </a:ext>
            </a:extLst>
          </p:cNvPr>
          <p:cNvSpPr txBox="1">
            <a:spLocks noChangeArrowheads="1"/>
          </p:cNvSpPr>
          <p:nvPr/>
        </p:nvSpPr>
        <p:spPr bwMode="auto">
          <a:xfrm>
            <a:off x="576115" y="1861738"/>
            <a:ext cx="7655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▼フォント</a:t>
            </a:r>
          </a:p>
        </p:txBody>
      </p:sp>
      <p:sp>
        <p:nvSpPr>
          <p:cNvPr id="6" name="テキスト ボックス 5">
            <a:extLst>
              <a:ext uri="{FF2B5EF4-FFF2-40B4-BE49-F238E27FC236}">
                <a16:creationId xmlns:a16="http://schemas.microsoft.com/office/drawing/2014/main" id="{69C5C9A2-0ADB-FD70-E19D-406CE9F17A49}"/>
              </a:ext>
            </a:extLst>
          </p:cNvPr>
          <p:cNvSpPr txBox="1">
            <a:spLocks noChangeArrowheads="1"/>
          </p:cNvSpPr>
          <p:nvPr/>
        </p:nvSpPr>
        <p:spPr bwMode="auto">
          <a:xfrm>
            <a:off x="571328" y="2122717"/>
            <a:ext cx="6463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メイリオ</a:t>
            </a:r>
            <a:endParaRPr lang="zh-TW" altLang="en-US" sz="900" dirty="0">
              <a:solidFill>
                <a:srgbClr val="000000"/>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FB824062-B645-1EFE-85A9-840F1811BE7B}"/>
              </a:ext>
            </a:extLst>
          </p:cNvPr>
          <p:cNvSpPr/>
          <p:nvPr/>
        </p:nvSpPr>
        <p:spPr>
          <a:xfrm>
            <a:off x="5051377" y="2400168"/>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採用サイト</a:t>
            </a:r>
          </a:p>
        </p:txBody>
      </p:sp>
      <p:sp>
        <p:nvSpPr>
          <p:cNvPr id="38" name="正方形/長方形 37">
            <a:extLst>
              <a:ext uri="{FF2B5EF4-FFF2-40B4-BE49-F238E27FC236}">
                <a16:creationId xmlns:a16="http://schemas.microsoft.com/office/drawing/2014/main" id="{B21BBEF5-F98A-6BA6-E523-7C046704ED97}"/>
              </a:ext>
            </a:extLst>
          </p:cNvPr>
          <p:cNvSpPr/>
          <p:nvPr/>
        </p:nvSpPr>
        <p:spPr>
          <a:xfrm>
            <a:off x="4681659" y="3258881"/>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取材・撮影</a:t>
            </a:r>
          </a:p>
        </p:txBody>
      </p:sp>
      <p:sp>
        <p:nvSpPr>
          <p:cNvPr id="39" name="正方形/長方形 38">
            <a:extLst>
              <a:ext uri="{FF2B5EF4-FFF2-40B4-BE49-F238E27FC236}">
                <a16:creationId xmlns:a16="http://schemas.microsoft.com/office/drawing/2014/main" id="{31C30A2C-5870-1592-5271-68B05A1468C8}"/>
              </a:ext>
            </a:extLst>
          </p:cNvPr>
          <p:cNvSpPr/>
          <p:nvPr/>
        </p:nvSpPr>
        <p:spPr>
          <a:xfrm>
            <a:off x="3881440" y="2122813"/>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直取引</a:t>
            </a:r>
          </a:p>
        </p:txBody>
      </p:sp>
      <p:sp>
        <p:nvSpPr>
          <p:cNvPr id="40" name="正方形/長方形 39">
            <a:extLst>
              <a:ext uri="{FF2B5EF4-FFF2-40B4-BE49-F238E27FC236}">
                <a16:creationId xmlns:a16="http://schemas.microsoft.com/office/drawing/2014/main" id="{0EB57FB4-9701-CEC6-F2F1-03EAC5A0DD94}"/>
              </a:ext>
            </a:extLst>
          </p:cNvPr>
          <p:cNvSpPr/>
          <p:nvPr/>
        </p:nvSpPr>
        <p:spPr>
          <a:xfrm>
            <a:off x="3875714" y="2690147"/>
            <a:ext cx="902811"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ブランドサイト</a:t>
            </a:r>
          </a:p>
        </p:txBody>
      </p:sp>
      <p:sp>
        <p:nvSpPr>
          <p:cNvPr id="43" name="正方形/長方形 42">
            <a:extLst>
              <a:ext uri="{FF2B5EF4-FFF2-40B4-BE49-F238E27FC236}">
                <a16:creationId xmlns:a16="http://schemas.microsoft.com/office/drawing/2014/main" id="{1BA76053-8D77-14BE-8733-92388CD09456}"/>
              </a:ext>
            </a:extLst>
          </p:cNvPr>
          <p:cNvSpPr/>
          <p:nvPr/>
        </p:nvSpPr>
        <p:spPr>
          <a:xfrm>
            <a:off x="6364943" y="2398332"/>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中規模</a:t>
            </a:r>
          </a:p>
        </p:txBody>
      </p:sp>
      <p:sp>
        <p:nvSpPr>
          <p:cNvPr id="44" name="正方形/長方形 43">
            <a:extLst>
              <a:ext uri="{FF2B5EF4-FFF2-40B4-BE49-F238E27FC236}">
                <a16:creationId xmlns:a16="http://schemas.microsoft.com/office/drawing/2014/main" id="{C8210140-EDA3-A1FE-A24B-37E808854991}"/>
              </a:ext>
            </a:extLst>
          </p:cNvPr>
          <p:cNvSpPr/>
          <p:nvPr/>
        </p:nvSpPr>
        <p:spPr>
          <a:xfrm>
            <a:off x="4854467" y="2682792"/>
            <a:ext cx="1107996"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キャンペーンサイト</a:t>
            </a:r>
          </a:p>
        </p:txBody>
      </p:sp>
      <p:sp>
        <p:nvSpPr>
          <p:cNvPr id="45" name="正方形/長方形 44">
            <a:extLst>
              <a:ext uri="{FF2B5EF4-FFF2-40B4-BE49-F238E27FC236}">
                <a16:creationId xmlns:a16="http://schemas.microsoft.com/office/drawing/2014/main" id="{0130D2A3-9B6E-99FB-6A83-CE65607816E3}"/>
              </a:ext>
            </a:extLst>
          </p:cNvPr>
          <p:cNvSpPr/>
          <p:nvPr/>
        </p:nvSpPr>
        <p:spPr>
          <a:xfrm>
            <a:off x="4579067" y="2963256"/>
            <a:ext cx="800219"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システム構築</a:t>
            </a:r>
          </a:p>
        </p:txBody>
      </p:sp>
      <p:sp>
        <p:nvSpPr>
          <p:cNvPr id="46" name="正方形/長方形 45">
            <a:extLst>
              <a:ext uri="{FF2B5EF4-FFF2-40B4-BE49-F238E27FC236}">
                <a16:creationId xmlns:a16="http://schemas.microsoft.com/office/drawing/2014/main" id="{63631173-7060-6211-A93C-CAC84DC0DC2D}"/>
              </a:ext>
            </a:extLst>
          </p:cNvPr>
          <p:cNvSpPr/>
          <p:nvPr/>
        </p:nvSpPr>
        <p:spPr>
          <a:xfrm>
            <a:off x="5481878" y="3257816"/>
            <a:ext cx="611065"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en-US" altLang="ja-JP" sz="800" b="1" dirty="0">
                <a:latin typeface="メイリオ" panose="020B0604030504040204" pitchFamily="50" charset="-128"/>
                <a:ea typeface="メイリオ" panose="020B0604030504040204" pitchFamily="50" charset="-128"/>
              </a:rPr>
              <a:t>SNS</a:t>
            </a:r>
            <a:r>
              <a:rPr kumimoji="1" lang="ja-JP" altLang="en-US" sz="800" b="1" dirty="0">
                <a:latin typeface="メイリオ" panose="020B0604030504040204" pitchFamily="50" charset="-128"/>
                <a:ea typeface="メイリオ" panose="020B0604030504040204" pitchFamily="50" charset="-128"/>
              </a:rPr>
              <a:t>連携</a:t>
            </a:r>
          </a:p>
        </p:txBody>
      </p:sp>
      <p:sp>
        <p:nvSpPr>
          <p:cNvPr id="47" name="正方形/長方形 46">
            <a:extLst>
              <a:ext uri="{FF2B5EF4-FFF2-40B4-BE49-F238E27FC236}">
                <a16:creationId xmlns:a16="http://schemas.microsoft.com/office/drawing/2014/main" id="{6F3B582A-B129-908A-0782-8D25496B1FC4}"/>
              </a:ext>
            </a:extLst>
          </p:cNvPr>
          <p:cNvSpPr/>
          <p:nvPr/>
        </p:nvSpPr>
        <p:spPr>
          <a:xfrm>
            <a:off x="6028856" y="2675178"/>
            <a:ext cx="902811"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ブラウザアプリ</a:t>
            </a:r>
          </a:p>
        </p:txBody>
      </p:sp>
      <p:sp>
        <p:nvSpPr>
          <p:cNvPr id="48" name="正方形/長方形 47">
            <a:extLst>
              <a:ext uri="{FF2B5EF4-FFF2-40B4-BE49-F238E27FC236}">
                <a16:creationId xmlns:a16="http://schemas.microsoft.com/office/drawing/2014/main" id="{676128A2-17F8-E703-2BFC-FF64346F2BA0}"/>
              </a:ext>
            </a:extLst>
          </p:cNvPr>
          <p:cNvSpPr/>
          <p:nvPr/>
        </p:nvSpPr>
        <p:spPr>
          <a:xfrm>
            <a:off x="5454619" y="2960737"/>
            <a:ext cx="1415772"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キャンペーンシステム開発</a:t>
            </a:r>
          </a:p>
        </p:txBody>
      </p:sp>
      <p:sp>
        <p:nvSpPr>
          <p:cNvPr id="53" name="テキスト ボックス 52">
            <a:extLst>
              <a:ext uri="{FF2B5EF4-FFF2-40B4-BE49-F238E27FC236}">
                <a16:creationId xmlns:a16="http://schemas.microsoft.com/office/drawing/2014/main" id="{1A5B13E8-6DE8-693B-833C-0ABD55978FE9}"/>
              </a:ext>
            </a:extLst>
          </p:cNvPr>
          <p:cNvSpPr txBox="1">
            <a:spLocks noChangeArrowheads="1"/>
          </p:cNvSpPr>
          <p:nvPr/>
        </p:nvSpPr>
        <p:spPr bwMode="auto">
          <a:xfrm>
            <a:off x="3857896" y="1865582"/>
            <a:ext cx="49629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▼タグ</a:t>
            </a:r>
          </a:p>
        </p:txBody>
      </p:sp>
      <p:sp>
        <p:nvSpPr>
          <p:cNvPr id="10" name="正方形/長方形 9">
            <a:extLst>
              <a:ext uri="{FF2B5EF4-FFF2-40B4-BE49-F238E27FC236}">
                <a16:creationId xmlns:a16="http://schemas.microsoft.com/office/drawing/2014/main" id="{1F960976-1BFF-6217-58C2-115540376971}"/>
              </a:ext>
            </a:extLst>
          </p:cNvPr>
          <p:cNvSpPr/>
          <p:nvPr/>
        </p:nvSpPr>
        <p:spPr>
          <a:xfrm>
            <a:off x="3881440" y="2406480"/>
            <a:ext cx="1107996"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コーポレートサイト</a:t>
            </a:r>
          </a:p>
        </p:txBody>
      </p:sp>
      <p:sp>
        <p:nvSpPr>
          <p:cNvPr id="11" name="正方形/長方形 10">
            <a:extLst>
              <a:ext uri="{FF2B5EF4-FFF2-40B4-BE49-F238E27FC236}">
                <a16:creationId xmlns:a16="http://schemas.microsoft.com/office/drawing/2014/main" id="{6073FC19-B2D7-471D-37E0-DE2D18C0FE6C}"/>
              </a:ext>
            </a:extLst>
          </p:cNvPr>
          <p:cNvSpPr/>
          <p:nvPr/>
        </p:nvSpPr>
        <p:spPr>
          <a:xfrm>
            <a:off x="3881440" y="2975214"/>
            <a:ext cx="622285"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en-US" altLang="ja-JP" sz="800" b="1" dirty="0">
                <a:latin typeface="メイリオ" panose="020B0604030504040204" pitchFamily="50" charset="-128"/>
                <a:ea typeface="メイリオ" panose="020B0604030504040204" pitchFamily="50" charset="-128"/>
              </a:rPr>
              <a:t>CMS</a:t>
            </a:r>
            <a:r>
              <a:rPr kumimoji="1" lang="ja-JP" altLang="en-US" sz="800" b="1" dirty="0">
                <a:latin typeface="メイリオ" panose="020B0604030504040204" pitchFamily="50" charset="-128"/>
                <a:ea typeface="メイリオ" panose="020B0604030504040204" pitchFamily="50" charset="-128"/>
              </a:rPr>
              <a:t>構築</a:t>
            </a:r>
          </a:p>
        </p:txBody>
      </p:sp>
      <p:sp>
        <p:nvSpPr>
          <p:cNvPr id="13" name="正方形/長方形 12">
            <a:extLst>
              <a:ext uri="{FF2B5EF4-FFF2-40B4-BE49-F238E27FC236}">
                <a16:creationId xmlns:a16="http://schemas.microsoft.com/office/drawing/2014/main" id="{35920BB1-FE40-BAB0-C708-DD1344317B4E}"/>
              </a:ext>
            </a:extLst>
          </p:cNvPr>
          <p:cNvSpPr/>
          <p:nvPr/>
        </p:nvSpPr>
        <p:spPr>
          <a:xfrm>
            <a:off x="3881440" y="3258882"/>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サーバ移管</a:t>
            </a:r>
          </a:p>
        </p:txBody>
      </p:sp>
      <p:sp>
        <p:nvSpPr>
          <p:cNvPr id="14" name="正方形/長方形 13">
            <a:extLst>
              <a:ext uri="{FF2B5EF4-FFF2-40B4-BE49-F238E27FC236}">
                <a16:creationId xmlns:a16="http://schemas.microsoft.com/office/drawing/2014/main" id="{2A948718-EA67-AF7E-39B5-085BAB2D0F73}"/>
              </a:ext>
            </a:extLst>
          </p:cNvPr>
          <p:cNvSpPr/>
          <p:nvPr/>
        </p:nvSpPr>
        <p:spPr>
          <a:xfrm>
            <a:off x="5810945" y="2400273"/>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大規模</a:t>
            </a:r>
          </a:p>
        </p:txBody>
      </p:sp>
      <p:sp>
        <p:nvSpPr>
          <p:cNvPr id="15" name="正方形/長方形 14">
            <a:extLst>
              <a:ext uri="{FF2B5EF4-FFF2-40B4-BE49-F238E27FC236}">
                <a16:creationId xmlns:a16="http://schemas.microsoft.com/office/drawing/2014/main" id="{177E5CF7-B7F0-2925-0150-52072859F9EF}"/>
              </a:ext>
            </a:extLst>
          </p:cNvPr>
          <p:cNvSpPr/>
          <p:nvPr/>
        </p:nvSpPr>
        <p:spPr>
          <a:xfrm>
            <a:off x="4439555" y="2120194"/>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代理店</a:t>
            </a:r>
          </a:p>
        </p:txBody>
      </p:sp>
      <p:sp>
        <p:nvSpPr>
          <p:cNvPr id="2" name="正方形/長方形 1">
            <a:extLst>
              <a:ext uri="{FF2B5EF4-FFF2-40B4-BE49-F238E27FC236}">
                <a16:creationId xmlns:a16="http://schemas.microsoft.com/office/drawing/2014/main" id="{E426AA23-3CAA-A946-3599-0C4356C02361}"/>
              </a:ext>
            </a:extLst>
          </p:cNvPr>
          <p:cNvSpPr/>
          <p:nvPr/>
        </p:nvSpPr>
        <p:spPr>
          <a:xfrm>
            <a:off x="6922430" y="2404993"/>
            <a:ext cx="317715"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bIns="36000" rtlCol="0" anchor="ctr">
            <a:spAutoFit/>
          </a:bodyPr>
          <a:lstStyle/>
          <a:p>
            <a:pPr algn="ctr"/>
            <a:r>
              <a:rPr kumimoji="1" lang="en-US" altLang="ja-JP" sz="800" b="1" dirty="0">
                <a:latin typeface="メイリオ" panose="020B0604030504040204" pitchFamily="50" charset="-128"/>
                <a:ea typeface="メイリオ" panose="020B0604030504040204" pitchFamily="50" charset="-128"/>
              </a:rPr>
              <a:t>LP</a:t>
            </a:r>
            <a:endParaRPr kumimoji="1" lang="ja-JP" altLang="en-US" sz="800" b="1" dirty="0">
              <a:latin typeface="メイリオ" panose="020B0604030504040204" pitchFamily="50" charset="-128"/>
              <a:ea typeface="メイリオ" panose="020B0604030504040204" pitchFamily="50" charset="-128"/>
            </a:endParaRPr>
          </a:p>
        </p:txBody>
      </p:sp>
      <p:sp>
        <p:nvSpPr>
          <p:cNvPr id="17" name="テキスト ボックス 5">
            <a:extLst>
              <a:ext uri="{FF2B5EF4-FFF2-40B4-BE49-F238E27FC236}">
                <a16:creationId xmlns:a16="http://schemas.microsoft.com/office/drawing/2014/main" id="{DFB8CCC4-4622-90B7-2728-28608653EF8C}"/>
              </a:ext>
            </a:extLst>
          </p:cNvPr>
          <p:cNvSpPr txBox="1">
            <a:spLocks noChangeArrowheads="1"/>
          </p:cNvSpPr>
          <p:nvPr/>
        </p:nvSpPr>
        <p:spPr bwMode="auto">
          <a:xfrm>
            <a:off x="492276" y="917009"/>
            <a:ext cx="88024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dirty="0">
                <a:latin typeface="メイリオ" panose="020B0604030504040204" pitchFamily="50" charset="-128"/>
                <a:ea typeface="メイリオ" panose="020B0604030504040204" pitchFamily="50" charset="-128"/>
              </a:rPr>
              <a:t>なるべく統一感をもたせて資料の更新が可能なように、簡単なルール・パーツを掲載しておきます。</a:t>
            </a:r>
            <a:endParaRPr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dirty="0">
                <a:latin typeface="メイリオ" panose="020B0604030504040204" pitchFamily="50" charset="-128"/>
                <a:ea typeface="メイリオ" panose="020B0604030504040204" pitchFamily="50" charset="-128"/>
              </a:rPr>
              <a:t>エージェントなどからいただくポートフォリオは、カスタマイズして使いづらいなと個人的に感じた経験からルール・パーツを設けています。</a:t>
            </a:r>
            <a:endParaRPr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None/>
            </a:pP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スライドの作成の仕方／マージンの取り方／記号の使い方など、私の業務での癖が入っている部分が多くあります。</a:t>
            </a:r>
            <a:endParaRPr lang="en-US" altLang="ja-JP" sz="1050" b="1" dirty="0">
              <a:solidFill>
                <a:srgbClr val="FF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b="1" dirty="0">
                <a:solidFill>
                  <a:srgbClr val="FF0000"/>
                </a:solidFill>
                <a:latin typeface="メイリオ" panose="020B0604030504040204" pitchFamily="50" charset="-128"/>
                <a:ea typeface="メイリオ" panose="020B0604030504040204" pitchFamily="50" charset="-128"/>
              </a:rPr>
              <a:t>　違和感のある箇所は、ご自身で調整して使用ください。</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78F3472A-6CED-F3F3-A74E-521B4077A2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8156693" y="1613775"/>
            <a:ext cx="1040663" cy="2058547"/>
          </a:xfrm>
          <a:prstGeom prst="rect">
            <a:avLst/>
          </a:prstGeom>
        </p:spPr>
      </p:pic>
      <p:sp>
        <p:nvSpPr>
          <p:cNvPr id="19" name="テキスト ボックス 18">
            <a:extLst>
              <a:ext uri="{FF2B5EF4-FFF2-40B4-BE49-F238E27FC236}">
                <a16:creationId xmlns:a16="http://schemas.microsoft.com/office/drawing/2014/main" id="{C13C510E-2BB4-D3C7-8724-497B9C597D77}"/>
              </a:ext>
            </a:extLst>
          </p:cNvPr>
          <p:cNvSpPr txBox="1">
            <a:spLocks noChangeArrowheads="1"/>
          </p:cNvSpPr>
          <p:nvPr/>
        </p:nvSpPr>
        <p:spPr bwMode="auto">
          <a:xfrm>
            <a:off x="7642419" y="1867041"/>
            <a:ext cx="9002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▼スマホ素材</a:t>
            </a:r>
          </a:p>
        </p:txBody>
      </p:sp>
      <p:sp>
        <p:nvSpPr>
          <p:cNvPr id="22" name="正方形/長方形 21">
            <a:extLst>
              <a:ext uri="{FF2B5EF4-FFF2-40B4-BE49-F238E27FC236}">
                <a16:creationId xmlns:a16="http://schemas.microsoft.com/office/drawing/2014/main" id="{CD15405B-9569-D326-81D6-173106BA726B}"/>
              </a:ext>
            </a:extLst>
          </p:cNvPr>
          <p:cNvSpPr/>
          <p:nvPr/>
        </p:nvSpPr>
        <p:spPr>
          <a:xfrm>
            <a:off x="6195535" y="3265027"/>
            <a:ext cx="800219"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ライティング</a:t>
            </a:r>
          </a:p>
        </p:txBody>
      </p:sp>
      <p:sp>
        <p:nvSpPr>
          <p:cNvPr id="27" name="テキスト ボックス 5">
            <a:extLst>
              <a:ext uri="{FF2B5EF4-FFF2-40B4-BE49-F238E27FC236}">
                <a16:creationId xmlns:a16="http://schemas.microsoft.com/office/drawing/2014/main" id="{CD6DBE96-005C-E9BC-7472-40E5981826B1}"/>
              </a:ext>
            </a:extLst>
          </p:cNvPr>
          <p:cNvSpPr txBox="1">
            <a:spLocks noChangeArrowheads="1"/>
          </p:cNvSpPr>
          <p:nvPr/>
        </p:nvSpPr>
        <p:spPr bwMode="auto">
          <a:xfrm>
            <a:off x="492276" y="463514"/>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400" b="1" dirty="0">
                <a:solidFill>
                  <a:schemeClr val="bg1"/>
                </a:solidFill>
                <a:latin typeface="メイリオ" panose="020B0604030504040204" pitchFamily="50" charset="-128"/>
                <a:ea typeface="メイリオ" panose="020B0604030504040204" pitchFamily="50" charset="-128"/>
              </a:rPr>
              <a:t>ルール／パーツ</a:t>
            </a:r>
          </a:p>
        </p:txBody>
      </p:sp>
      <p:sp>
        <p:nvSpPr>
          <p:cNvPr id="26" name="テキスト ボックス 5">
            <a:extLst>
              <a:ext uri="{FF2B5EF4-FFF2-40B4-BE49-F238E27FC236}">
                <a16:creationId xmlns:a16="http://schemas.microsoft.com/office/drawing/2014/main" id="{C4C94E25-E72C-C1B6-C229-52C7FBC52589}"/>
              </a:ext>
            </a:extLst>
          </p:cNvPr>
          <p:cNvSpPr txBox="1">
            <a:spLocks noChangeArrowheads="1"/>
          </p:cNvSpPr>
          <p:nvPr/>
        </p:nvSpPr>
        <p:spPr bwMode="auto">
          <a:xfrm>
            <a:off x="5266228" y="461006"/>
            <a:ext cx="3595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400" b="1" dirty="0">
                <a:solidFill>
                  <a:schemeClr val="bg1"/>
                </a:solidFill>
                <a:latin typeface="メイリオ" panose="020B0604030504040204" pitchFamily="50" charset="-128"/>
                <a:ea typeface="メイリオ" panose="020B0604030504040204" pitchFamily="50" charset="-128"/>
              </a:rPr>
              <a:t>制作者と本テンプレートについてのお願い</a:t>
            </a:r>
          </a:p>
        </p:txBody>
      </p:sp>
      <p:sp>
        <p:nvSpPr>
          <p:cNvPr id="18" name="正方形/長方形 17">
            <a:extLst>
              <a:ext uri="{FF2B5EF4-FFF2-40B4-BE49-F238E27FC236}">
                <a16:creationId xmlns:a16="http://schemas.microsoft.com/office/drawing/2014/main" id="{41667474-97D4-CD92-5805-71804FE70B3A}"/>
              </a:ext>
            </a:extLst>
          </p:cNvPr>
          <p:cNvSpPr/>
          <p:nvPr/>
        </p:nvSpPr>
        <p:spPr>
          <a:xfrm>
            <a:off x="0" y="7592"/>
            <a:ext cx="9906000" cy="6850408"/>
          </a:xfrm>
          <a:prstGeom prst="rect">
            <a:avLst/>
          </a:prstGeom>
          <a:noFill/>
          <a:ln w="28575">
            <a:solidFill>
              <a:srgbClr val="F4C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14FE822-52DF-FC4E-B625-9DBC19ED8F9D}"/>
              </a:ext>
            </a:extLst>
          </p:cNvPr>
          <p:cNvSpPr txBox="1">
            <a:spLocks noChangeArrowheads="1"/>
          </p:cNvSpPr>
          <p:nvPr/>
        </p:nvSpPr>
        <p:spPr bwMode="auto">
          <a:xfrm>
            <a:off x="6612592" y="155080"/>
            <a:ext cx="3262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a:lnSpc>
                <a:spcPct val="100000"/>
              </a:lnSpc>
              <a:spcBef>
                <a:spcPct val="0"/>
              </a:spcBef>
              <a:buNone/>
            </a:pPr>
            <a:r>
              <a:rPr lang="ja-JP" altLang="en-US" sz="1200" b="1" dirty="0">
                <a:solidFill>
                  <a:srgbClr val="FF0000"/>
                </a:solidFill>
                <a:highlight>
                  <a:srgbClr val="FFFF00"/>
                </a:highlight>
                <a:latin typeface="メイリオ" panose="020B0604030504040204" pitchFamily="50" charset="-128"/>
                <a:ea typeface="メイリオ" panose="020B0604030504040204" pitchFamily="50" charset="-128"/>
              </a:rPr>
              <a:t>このスライドは削除してご使用をください。</a:t>
            </a:r>
            <a:endParaRPr lang="en-US" altLang="ja-JP" sz="1200" b="1" dirty="0">
              <a:solidFill>
                <a:srgbClr val="FF0000"/>
              </a:solidFill>
              <a:highlight>
                <a:srgbClr val="FFFF00"/>
              </a:highligh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930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1EE4E-CE3B-7D01-202A-E40364A30D7F}"/>
            </a:ext>
          </a:extLst>
        </p:cNvPr>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BB19C748-5085-D134-F779-07313302396D}"/>
              </a:ext>
            </a:extLst>
          </p:cNvPr>
          <p:cNvGrpSpPr/>
          <p:nvPr/>
        </p:nvGrpSpPr>
        <p:grpSpPr>
          <a:xfrm>
            <a:off x="-1" y="379550"/>
            <a:ext cx="4680425" cy="432000"/>
            <a:chOff x="-1" y="119527"/>
            <a:chExt cx="4680425" cy="432000"/>
          </a:xfrm>
        </p:grpSpPr>
        <p:sp>
          <p:nvSpPr>
            <p:cNvPr id="32" name="正方形/長方形 31">
              <a:extLst>
                <a:ext uri="{FF2B5EF4-FFF2-40B4-BE49-F238E27FC236}">
                  <a16:creationId xmlns:a16="http://schemas.microsoft.com/office/drawing/2014/main" id="{BA596352-D59B-96B0-82F5-CF0736587499}"/>
                </a:ext>
              </a:extLst>
            </p:cNvPr>
            <p:cNvSpPr/>
            <p:nvPr/>
          </p:nvSpPr>
          <p:spPr>
            <a:xfrm>
              <a:off x="-1" y="119527"/>
              <a:ext cx="4464425" cy="432000"/>
            </a:xfrm>
            <a:prstGeom prst="rect">
              <a:avLst/>
            </a:prstGeom>
            <a:solidFill>
              <a:srgbClr val="F4C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DC13F51A-EC54-32F3-C378-96DD615A1CE2}"/>
                </a:ext>
              </a:extLst>
            </p:cNvPr>
            <p:cNvSpPr/>
            <p:nvPr/>
          </p:nvSpPr>
          <p:spPr>
            <a:xfrm>
              <a:off x="4248424" y="119527"/>
              <a:ext cx="432000" cy="432000"/>
            </a:xfrm>
            <a:prstGeom prst="ellipse">
              <a:avLst/>
            </a:prstGeom>
            <a:solidFill>
              <a:srgbClr val="F4C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スライド番号プレースホルダー 11">
            <a:extLst>
              <a:ext uri="{FF2B5EF4-FFF2-40B4-BE49-F238E27FC236}">
                <a16:creationId xmlns:a16="http://schemas.microsoft.com/office/drawing/2014/main" id="{AC56454F-9324-907D-63F5-F0FB506AE622}"/>
              </a:ext>
            </a:extLst>
          </p:cNvPr>
          <p:cNvSpPr>
            <a:spLocks noGrp="1"/>
          </p:cNvSpPr>
          <p:nvPr>
            <p:ph type="sldNum" sz="quarter" idx="4"/>
          </p:nvPr>
        </p:nvSpPr>
        <p:spPr/>
        <p:txBody>
          <a:bodyPr/>
          <a:lstStyle/>
          <a:p>
            <a:fld id="{75FFEF5F-5CEB-48F8-B25D-01CAF02398D3}" type="slidenum">
              <a:rPr kumimoji="1" lang="ja-JP" altLang="en-US" smtClean="0"/>
              <a:t>16</a:t>
            </a:fld>
            <a:endParaRPr kumimoji="1" lang="ja-JP" altLang="en-US"/>
          </a:p>
        </p:txBody>
      </p:sp>
      <p:sp>
        <p:nvSpPr>
          <p:cNvPr id="17" name="テキスト ボックス 5">
            <a:extLst>
              <a:ext uri="{FF2B5EF4-FFF2-40B4-BE49-F238E27FC236}">
                <a16:creationId xmlns:a16="http://schemas.microsoft.com/office/drawing/2014/main" id="{8F875D26-A0AD-4C86-20C5-5A031BF3ED44}"/>
              </a:ext>
            </a:extLst>
          </p:cNvPr>
          <p:cNvSpPr txBox="1">
            <a:spLocks noChangeArrowheads="1"/>
          </p:cNvSpPr>
          <p:nvPr/>
        </p:nvSpPr>
        <p:spPr bwMode="auto">
          <a:xfrm>
            <a:off x="492276" y="917009"/>
            <a:ext cx="422423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dirty="0">
                <a:latin typeface="メイリオ" panose="020B0604030504040204" pitchFamily="50" charset="-128"/>
                <a:ea typeface="メイリオ" panose="020B0604030504040204" pitchFamily="50" charset="-128"/>
              </a:rPr>
              <a:t>テンプレートで使用しているレイアウトの一覧になります。</a:t>
            </a:r>
            <a:endParaRPr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dirty="0">
                <a:latin typeface="メイリオ" panose="020B0604030504040204" pitchFamily="50" charset="-128"/>
                <a:ea typeface="メイリオ" panose="020B0604030504040204" pitchFamily="50" charset="-128"/>
              </a:rPr>
              <a:t>「レイアウト」から必要なレイアウトを選択して、使用ください。</a:t>
            </a:r>
            <a:endParaRPr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1050" dirty="0">
                <a:latin typeface="メイリオ" panose="020B0604030504040204" pitchFamily="50" charset="-128"/>
                <a:ea typeface="メイリオ" panose="020B0604030504040204" pitchFamily="50" charset="-128"/>
              </a:rPr>
              <a:t>スライドマスターから編集も可能になります。</a:t>
            </a:r>
            <a:endParaRPr lang="en-US" altLang="ja-JP" sz="1050" dirty="0">
              <a:latin typeface="メイリオ" panose="020B0604030504040204" pitchFamily="50" charset="-128"/>
              <a:ea typeface="メイリオ" panose="020B0604030504040204" pitchFamily="50" charset="-128"/>
            </a:endParaRPr>
          </a:p>
        </p:txBody>
      </p:sp>
      <p:sp>
        <p:nvSpPr>
          <p:cNvPr id="27" name="テキスト ボックス 5">
            <a:extLst>
              <a:ext uri="{FF2B5EF4-FFF2-40B4-BE49-F238E27FC236}">
                <a16:creationId xmlns:a16="http://schemas.microsoft.com/office/drawing/2014/main" id="{F48077D6-03CB-2C57-FDDC-29081ABA0497}"/>
              </a:ext>
            </a:extLst>
          </p:cNvPr>
          <p:cNvSpPr txBox="1">
            <a:spLocks noChangeArrowheads="1"/>
          </p:cNvSpPr>
          <p:nvPr/>
        </p:nvSpPr>
        <p:spPr bwMode="auto">
          <a:xfrm>
            <a:off x="492276" y="463514"/>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400" b="1" dirty="0">
                <a:solidFill>
                  <a:schemeClr val="bg1"/>
                </a:solidFill>
                <a:latin typeface="メイリオ" panose="020B0604030504040204" pitchFamily="50" charset="-128"/>
                <a:ea typeface="メイリオ" panose="020B0604030504040204" pitchFamily="50" charset="-128"/>
              </a:rPr>
              <a:t>レイアウト一覧</a:t>
            </a:r>
          </a:p>
        </p:txBody>
      </p:sp>
      <p:sp>
        <p:nvSpPr>
          <p:cNvPr id="26" name="テキスト ボックス 5">
            <a:extLst>
              <a:ext uri="{FF2B5EF4-FFF2-40B4-BE49-F238E27FC236}">
                <a16:creationId xmlns:a16="http://schemas.microsoft.com/office/drawing/2014/main" id="{6B5669AC-CFC9-EECC-27A3-2CC6A9ADC461}"/>
              </a:ext>
            </a:extLst>
          </p:cNvPr>
          <p:cNvSpPr txBox="1">
            <a:spLocks noChangeArrowheads="1"/>
          </p:cNvSpPr>
          <p:nvPr/>
        </p:nvSpPr>
        <p:spPr bwMode="auto">
          <a:xfrm>
            <a:off x="5266228" y="461006"/>
            <a:ext cx="3595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400" b="1" dirty="0">
                <a:solidFill>
                  <a:schemeClr val="bg1"/>
                </a:solidFill>
                <a:latin typeface="メイリオ" panose="020B0604030504040204" pitchFamily="50" charset="-128"/>
                <a:ea typeface="メイリオ" panose="020B0604030504040204" pitchFamily="50" charset="-128"/>
              </a:rPr>
              <a:t>制作者と本テンプレートについてのお願い</a:t>
            </a:r>
          </a:p>
        </p:txBody>
      </p:sp>
      <p:sp>
        <p:nvSpPr>
          <p:cNvPr id="18" name="正方形/長方形 17">
            <a:extLst>
              <a:ext uri="{FF2B5EF4-FFF2-40B4-BE49-F238E27FC236}">
                <a16:creationId xmlns:a16="http://schemas.microsoft.com/office/drawing/2014/main" id="{30BB6723-6373-21B8-F77C-3D912C650D00}"/>
              </a:ext>
            </a:extLst>
          </p:cNvPr>
          <p:cNvSpPr/>
          <p:nvPr/>
        </p:nvSpPr>
        <p:spPr>
          <a:xfrm>
            <a:off x="0" y="7592"/>
            <a:ext cx="9906000" cy="6850408"/>
          </a:xfrm>
          <a:prstGeom prst="rect">
            <a:avLst/>
          </a:prstGeom>
          <a:noFill/>
          <a:ln w="28575">
            <a:solidFill>
              <a:srgbClr val="F4C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8D2A093-9FBB-D8A6-9F12-EB01FBF1E09F}"/>
              </a:ext>
            </a:extLst>
          </p:cNvPr>
          <p:cNvSpPr txBox="1">
            <a:spLocks noChangeArrowheads="1"/>
          </p:cNvSpPr>
          <p:nvPr/>
        </p:nvSpPr>
        <p:spPr bwMode="auto">
          <a:xfrm>
            <a:off x="6612592" y="155080"/>
            <a:ext cx="3262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a:lnSpc>
                <a:spcPct val="100000"/>
              </a:lnSpc>
              <a:spcBef>
                <a:spcPct val="0"/>
              </a:spcBef>
              <a:buNone/>
            </a:pPr>
            <a:r>
              <a:rPr lang="ja-JP" altLang="en-US" sz="1200" b="1" dirty="0">
                <a:solidFill>
                  <a:srgbClr val="FF0000"/>
                </a:solidFill>
                <a:highlight>
                  <a:srgbClr val="FFFF00"/>
                </a:highlight>
                <a:latin typeface="メイリオ" panose="020B0604030504040204" pitchFamily="50" charset="-128"/>
                <a:ea typeface="メイリオ" panose="020B0604030504040204" pitchFamily="50" charset="-128"/>
              </a:rPr>
              <a:t>このスライドは削除してご使用をください。</a:t>
            </a:r>
            <a:endParaRPr lang="en-US" altLang="ja-JP" sz="1200" b="1" dirty="0">
              <a:solidFill>
                <a:srgbClr val="FF0000"/>
              </a:solidFill>
              <a:highlight>
                <a:srgbClr val="FFFF00"/>
              </a:highlight>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C0738DA1-1266-978A-F537-FEA593A726B9}"/>
              </a:ext>
            </a:extLst>
          </p:cNvPr>
          <p:cNvPicPr>
            <a:picLocks noChangeAspect="1"/>
          </p:cNvPicPr>
          <p:nvPr/>
        </p:nvPicPr>
        <p:blipFill>
          <a:blip r:embed="rId2"/>
          <a:stretch>
            <a:fillRect/>
          </a:stretch>
        </p:blipFill>
        <p:spPr>
          <a:xfrm>
            <a:off x="590665" y="3822458"/>
            <a:ext cx="1773636" cy="1230243"/>
          </a:xfrm>
          <a:prstGeom prst="rect">
            <a:avLst/>
          </a:prstGeom>
          <a:ln w="3175">
            <a:solidFill>
              <a:schemeClr val="bg1">
                <a:lumMod val="50000"/>
              </a:schemeClr>
            </a:solidFill>
          </a:ln>
        </p:spPr>
      </p:pic>
      <p:pic>
        <p:nvPicPr>
          <p:cNvPr id="52" name="図 51">
            <a:extLst>
              <a:ext uri="{FF2B5EF4-FFF2-40B4-BE49-F238E27FC236}">
                <a16:creationId xmlns:a16="http://schemas.microsoft.com/office/drawing/2014/main" id="{7506D7E2-BC32-A5DD-7916-92D4C10142EA}"/>
              </a:ext>
            </a:extLst>
          </p:cNvPr>
          <p:cNvPicPr>
            <a:picLocks noChangeAspect="1"/>
          </p:cNvPicPr>
          <p:nvPr/>
        </p:nvPicPr>
        <p:blipFill>
          <a:blip r:embed="rId3"/>
          <a:stretch>
            <a:fillRect/>
          </a:stretch>
        </p:blipFill>
        <p:spPr>
          <a:xfrm>
            <a:off x="590665" y="2122561"/>
            <a:ext cx="1777983" cy="1230243"/>
          </a:xfrm>
          <a:prstGeom prst="rect">
            <a:avLst/>
          </a:prstGeom>
          <a:ln w="3175">
            <a:solidFill>
              <a:schemeClr val="bg1">
                <a:lumMod val="50000"/>
              </a:schemeClr>
            </a:solidFill>
          </a:ln>
        </p:spPr>
      </p:pic>
      <p:pic>
        <p:nvPicPr>
          <p:cNvPr id="56" name="図 55">
            <a:extLst>
              <a:ext uri="{FF2B5EF4-FFF2-40B4-BE49-F238E27FC236}">
                <a16:creationId xmlns:a16="http://schemas.microsoft.com/office/drawing/2014/main" id="{3B16E544-309E-2716-7949-5ABFC22371BC}"/>
              </a:ext>
            </a:extLst>
          </p:cNvPr>
          <p:cNvPicPr>
            <a:picLocks noChangeAspect="1"/>
          </p:cNvPicPr>
          <p:nvPr/>
        </p:nvPicPr>
        <p:blipFill>
          <a:blip r:embed="rId4"/>
          <a:stretch>
            <a:fillRect/>
          </a:stretch>
        </p:blipFill>
        <p:spPr>
          <a:xfrm>
            <a:off x="2463200" y="3816363"/>
            <a:ext cx="1777983" cy="1234590"/>
          </a:xfrm>
          <a:prstGeom prst="rect">
            <a:avLst/>
          </a:prstGeom>
          <a:ln w="3175">
            <a:solidFill>
              <a:schemeClr val="bg1">
                <a:lumMod val="50000"/>
              </a:schemeClr>
            </a:solidFill>
          </a:ln>
        </p:spPr>
      </p:pic>
      <p:pic>
        <p:nvPicPr>
          <p:cNvPr id="65" name="図 64">
            <a:extLst>
              <a:ext uri="{FF2B5EF4-FFF2-40B4-BE49-F238E27FC236}">
                <a16:creationId xmlns:a16="http://schemas.microsoft.com/office/drawing/2014/main" id="{2B8B664E-B3A1-6301-637B-F696F2019516}"/>
              </a:ext>
            </a:extLst>
          </p:cNvPr>
          <p:cNvPicPr>
            <a:picLocks noChangeAspect="1"/>
          </p:cNvPicPr>
          <p:nvPr/>
        </p:nvPicPr>
        <p:blipFill>
          <a:blip r:embed="rId5"/>
          <a:stretch>
            <a:fillRect/>
          </a:stretch>
        </p:blipFill>
        <p:spPr>
          <a:xfrm>
            <a:off x="4332710" y="3822458"/>
            <a:ext cx="1773636" cy="1230243"/>
          </a:xfrm>
          <a:prstGeom prst="rect">
            <a:avLst/>
          </a:prstGeom>
          <a:ln w="3175">
            <a:solidFill>
              <a:schemeClr val="bg1">
                <a:lumMod val="50000"/>
              </a:schemeClr>
            </a:solidFill>
          </a:ln>
        </p:spPr>
      </p:pic>
      <p:pic>
        <p:nvPicPr>
          <p:cNvPr id="68" name="図 67">
            <a:extLst>
              <a:ext uri="{FF2B5EF4-FFF2-40B4-BE49-F238E27FC236}">
                <a16:creationId xmlns:a16="http://schemas.microsoft.com/office/drawing/2014/main" id="{6DE76F83-8CFF-8222-99F7-56B53BC57D69}"/>
              </a:ext>
            </a:extLst>
          </p:cNvPr>
          <p:cNvPicPr>
            <a:picLocks noChangeAspect="1"/>
          </p:cNvPicPr>
          <p:nvPr/>
        </p:nvPicPr>
        <p:blipFill>
          <a:blip r:embed="rId6"/>
          <a:stretch>
            <a:fillRect/>
          </a:stretch>
        </p:blipFill>
        <p:spPr>
          <a:xfrm>
            <a:off x="6205966" y="3816363"/>
            <a:ext cx="1772199" cy="1229246"/>
          </a:xfrm>
          <a:prstGeom prst="rect">
            <a:avLst/>
          </a:prstGeom>
          <a:ln w="3175">
            <a:solidFill>
              <a:schemeClr val="bg1">
                <a:lumMod val="50000"/>
              </a:schemeClr>
            </a:solidFill>
          </a:ln>
        </p:spPr>
      </p:pic>
      <p:pic>
        <p:nvPicPr>
          <p:cNvPr id="71" name="図 70">
            <a:extLst>
              <a:ext uri="{FF2B5EF4-FFF2-40B4-BE49-F238E27FC236}">
                <a16:creationId xmlns:a16="http://schemas.microsoft.com/office/drawing/2014/main" id="{85D94DF8-0578-CDE3-E6DA-813CC090FC28}"/>
              </a:ext>
            </a:extLst>
          </p:cNvPr>
          <p:cNvPicPr>
            <a:picLocks noChangeAspect="1"/>
          </p:cNvPicPr>
          <p:nvPr/>
        </p:nvPicPr>
        <p:blipFill>
          <a:blip r:embed="rId7"/>
          <a:stretch>
            <a:fillRect/>
          </a:stretch>
        </p:blipFill>
        <p:spPr>
          <a:xfrm>
            <a:off x="590665" y="5174209"/>
            <a:ext cx="1772199" cy="1229246"/>
          </a:xfrm>
          <a:prstGeom prst="rect">
            <a:avLst/>
          </a:prstGeom>
          <a:ln w="3175">
            <a:solidFill>
              <a:schemeClr val="bg1">
                <a:lumMod val="50000"/>
              </a:schemeClr>
            </a:solidFill>
          </a:ln>
        </p:spPr>
      </p:pic>
      <p:pic>
        <p:nvPicPr>
          <p:cNvPr id="74" name="図 73">
            <a:extLst>
              <a:ext uri="{FF2B5EF4-FFF2-40B4-BE49-F238E27FC236}">
                <a16:creationId xmlns:a16="http://schemas.microsoft.com/office/drawing/2014/main" id="{31DE20D8-3E3F-40F6-CEC2-11CAAEA05EE0}"/>
              </a:ext>
            </a:extLst>
          </p:cNvPr>
          <p:cNvPicPr>
            <a:picLocks noChangeAspect="1"/>
          </p:cNvPicPr>
          <p:nvPr/>
        </p:nvPicPr>
        <p:blipFill>
          <a:blip r:embed="rId8"/>
          <a:stretch>
            <a:fillRect/>
          </a:stretch>
        </p:blipFill>
        <p:spPr>
          <a:xfrm>
            <a:off x="2475361" y="5174209"/>
            <a:ext cx="1772199" cy="1229246"/>
          </a:xfrm>
          <a:prstGeom prst="rect">
            <a:avLst/>
          </a:prstGeom>
          <a:ln w="3175">
            <a:solidFill>
              <a:schemeClr val="bg1">
                <a:lumMod val="50000"/>
              </a:schemeClr>
            </a:solidFill>
          </a:ln>
        </p:spPr>
      </p:pic>
      <p:sp>
        <p:nvSpPr>
          <p:cNvPr id="2" name="テキスト ボックス 5">
            <a:extLst>
              <a:ext uri="{FF2B5EF4-FFF2-40B4-BE49-F238E27FC236}">
                <a16:creationId xmlns:a16="http://schemas.microsoft.com/office/drawing/2014/main" id="{DBBDE0AB-8A74-5459-548E-371AF25F9E26}"/>
              </a:ext>
            </a:extLst>
          </p:cNvPr>
          <p:cNvSpPr txBox="1">
            <a:spLocks noChangeArrowheads="1"/>
          </p:cNvSpPr>
          <p:nvPr/>
        </p:nvSpPr>
        <p:spPr bwMode="auto">
          <a:xfrm>
            <a:off x="492276" y="1861738"/>
            <a:ext cx="5886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b="1" dirty="0">
                <a:solidFill>
                  <a:srgbClr val="000000"/>
                </a:solidFill>
                <a:latin typeface="メイリオ" panose="020B0604030504040204" pitchFamily="50" charset="-128"/>
                <a:ea typeface="メイリオ" panose="020B0604030504040204" pitchFamily="50" charset="-128"/>
              </a:rPr>
              <a:t>▼表紙</a:t>
            </a:r>
            <a:endParaRPr lang="zh-TW" altLang="en-US" sz="1050" b="1" dirty="0">
              <a:solidFill>
                <a:srgbClr val="000000"/>
              </a:solidFill>
              <a:latin typeface="メイリオ" panose="020B0604030504040204" pitchFamily="50" charset="-128"/>
              <a:ea typeface="メイリオ" panose="020B0604030504040204" pitchFamily="50" charset="-128"/>
            </a:endParaRPr>
          </a:p>
        </p:txBody>
      </p:sp>
      <p:sp>
        <p:nvSpPr>
          <p:cNvPr id="3" name="テキスト ボックス 5">
            <a:extLst>
              <a:ext uri="{FF2B5EF4-FFF2-40B4-BE49-F238E27FC236}">
                <a16:creationId xmlns:a16="http://schemas.microsoft.com/office/drawing/2014/main" id="{9FB122C3-1464-173C-20E2-338892302284}"/>
              </a:ext>
            </a:extLst>
          </p:cNvPr>
          <p:cNvSpPr txBox="1">
            <a:spLocks noChangeArrowheads="1"/>
          </p:cNvSpPr>
          <p:nvPr/>
        </p:nvSpPr>
        <p:spPr bwMode="auto">
          <a:xfrm>
            <a:off x="492276" y="3562447"/>
            <a:ext cx="9925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b="1" dirty="0">
                <a:solidFill>
                  <a:srgbClr val="000000"/>
                </a:solidFill>
                <a:latin typeface="メイリオ" panose="020B0604030504040204" pitchFamily="50" charset="-128"/>
                <a:ea typeface="メイリオ" panose="020B0604030504040204" pitchFamily="50" charset="-128"/>
              </a:rPr>
              <a:t>▼コンテンツ</a:t>
            </a:r>
            <a:endParaRPr lang="zh-TW" altLang="en-US" sz="1050" b="1" dirty="0">
              <a:solidFill>
                <a:srgbClr val="000000"/>
              </a:solidFill>
              <a:latin typeface="メイリオ" panose="020B0604030504040204" pitchFamily="50" charset="-128"/>
              <a:ea typeface="メイリオ" panose="020B0604030504040204" pitchFamily="50" charset="-128"/>
            </a:endParaRPr>
          </a:p>
        </p:txBody>
      </p:sp>
      <p:sp>
        <p:nvSpPr>
          <p:cNvPr id="4" name="テキスト ボックス 5">
            <a:extLst>
              <a:ext uri="{FF2B5EF4-FFF2-40B4-BE49-F238E27FC236}">
                <a16:creationId xmlns:a16="http://schemas.microsoft.com/office/drawing/2014/main" id="{29AE3D2B-7EA1-5998-C51F-85FD64D431F7}"/>
              </a:ext>
            </a:extLst>
          </p:cNvPr>
          <p:cNvSpPr txBox="1">
            <a:spLocks noChangeArrowheads="1"/>
          </p:cNvSpPr>
          <p:nvPr/>
        </p:nvSpPr>
        <p:spPr bwMode="auto">
          <a:xfrm>
            <a:off x="2362864" y="1868645"/>
            <a:ext cx="7232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050" b="1" dirty="0">
                <a:solidFill>
                  <a:srgbClr val="000000"/>
                </a:solidFill>
                <a:latin typeface="メイリオ" panose="020B0604030504040204" pitchFamily="50" charset="-128"/>
                <a:ea typeface="メイリオ" panose="020B0604030504040204" pitchFamily="50" charset="-128"/>
              </a:rPr>
              <a:t>▼見出し</a:t>
            </a:r>
            <a:endParaRPr lang="zh-TW" altLang="en-US" sz="1050" b="1" dirty="0">
              <a:solidFill>
                <a:srgbClr val="00000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DAA91B69-CB1A-93F2-51DD-DCB5029F95C1}"/>
              </a:ext>
            </a:extLst>
          </p:cNvPr>
          <p:cNvPicPr>
            <a:picLocks noChangeAspect="1"/>
          </p:cNvPicPr>
          <p:nvPr/>
        </p:nvPicPr>
        <p:blipFill>
          <a:blip r:embed="rId9"/>
          <a:stretch>
            <a:fillRect/>
          </a:stretch>
        </p:blipFill>
        <p:spPr>
          <a:xfrm>
            <a:off x="2463200" y="2122083"/>
            <a:ext cx="1775016" cy="1231200"/>
          </a:xfrm>
          <a:prstGeom prst="rect">
            <a:avLst/>
          </a:prstGeom>
          <a:ln w="3175">
            <a:solidFill>
              <a:schemeClr val="bg1">
                <a:lumMod val="50000"/>
              </a:schemeClr>
            </a:solidFill>
          </a:ln>
        </p:spPr>
      </p:pic>
    </p:spTree>
    <p:extLst>
      <p:ext uri="{BB962C8B-B14F-4D97-AF65-F5344CB8AC3E}">
        <p14:creationId xmlns:p14="http://schemas.microsoft.com/office/powerpoint/2010/main" val="287010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3A7E1-6E0A-C433-69F2-E19EF83EC06F}"/>
            </a:ext>
          </a:extLst>
        </p:cNvPr>
        <p:cNvGrpSpPr/>
        <p:nvPr/>
      </p:nvGrpSpPr>
      <p:grpSpPr>
        <a:xfrm>
          <a:off x="0" y="0"/>
          <a:ext cx="0" cy="0"/>
          <a:chOff x="0" y="0"/>
          <a:chExt cx="0" cy="0"/>
        </a:xfrm>
      </p:grpSpPr>
      <p:sp>
        <p:nvSpPr>
          <p:cNvPr id="27" name="テキスト ボックス 5">
            <a:extLst>
              <a:ext uri="{FF2B5EF4-FFF2-40B4-BE49-F238E27FC236}">
                <a16:creationId xmlns:a16="http://schemas.microsoft.com/office/drawing/2014/main" id="{4D601681-C938-8B03-AF98-4BC9C788F4F1}"/>
              </a:ext>
            </a:extLst>
          </p:cNvPr>
          <p:cNvSpPr txBox="1">
            <a:spLocks noChangeArrowheads="1"/>
          </p:cNvSpPr>
          <p:nvPr/>
        </p:nvSpPr>
        <p:spPr bwMode="auto">
          <a:xfrm>
            <a:off x="1866667" y="3275112"/>
            <a:ext cx="34813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1400" b="1" dirty="0">
                <a:solidFill>
                  <a:srgbClr val="000000"/>
                </a:solidFill>
                <a:latin typeface="メイリオ" panose="020B0604030504040204" pitchFamily="50" charset="-128"/>
                <a:ea typeface="メイリオ" panose="020B0604030504040204" pitchFamily="50" charset="-128"/>
              </a:rPr>
              <a:t>Portfolio </a:t>
            </a:r>
            <a:r>
              <a:rPr lang="ja-JP" altLang="en-US" sz="1400" b="1" dirty="0">
                <a:solidFill>
                  <a:srgbClr val="000000"/>
                </a:solidFill>
                <a:latin typeface="メイリオ" panose="020B0604030504040204" pitchFamily="50" charset="-128"/>
                <a:ea typeface="メイリオ" panose="020B0604030504040204" pitchFamily="50" charset="-128"/>
              </a:rPr>
              <a:t>／</a:t>
            </a:r>
            <a:r>
              <a:rPr lang="en-US" altLang="ja-JP" sz="1400" b="1" dirty="0">
                <a:solidFill>
                  <a:srgbClr val="000000"/>
                </a:solidFill>
                <a:latin typeface="メイリオ" panose="020B0604030504040204" pitchFamily="50" charset="-128"/>
                <a:ea typeface="メイリオ" panose="020B0604030504040204" pitchFamily="50" charset="-128"/>
              </a:rPr>
              <a:t> First name . Last name</a:t>
            </a:r>
            <a:endParaRPr lang="ja-JP" altLang="en-US" sz="1400" b="1" dirty="0">
              <a:solidFill>
                <a:srgbClr val="000000"/>
              </a:solidFill>
              <a:latin typeface="メイリオ" panose="020B0604030504040204" pitchFamily="50" charset="-128"/>
              <a:ea typeface="メイリオ" panose="020B0604030504040204" pitchFamily="50" charset="-128"/>
            </a:endParaRPr>
          </a:p>
        </p:txBody>
      </p:sp>
      <p:sp>
        <p:nvSpPr>
          <p:cNvPr id="2" name="テキスト ボックス 19">
            <a:extLst>
              <a:ext uri="{FF2B5EF4-FFF2-40B4-BE49-F238E27FC236}">
                <a16:creationId xmlns:a16="http://schemas.microsoft.com/office/drawing/2014/main" id="{319E8B67-EB9C-1648-026E-FD5794287667}"/>
              </a:ext>
            </a:extLst>
          </p:cNvPr>
          <p:cNvSpPr txBox="1">
            <a:spLocks noChangeArrowheads="1"/>
          </p:cNvSpPr>
          <p:nvPr/>
        </p:nvSpPr>
        <p:spPr bwMode="auto">
          <a:xfrm>
            <a:off x="2957513" y="4492922"/>
            <a:ext cx="3990975" cy="1110304"/>
          </a:xfrm>
          <a:prstGeom prst="rect">
            <a:avLst/>
          </a:prstGeom>
          <a:solidFill>
            <a:srgbClr val="FFFF00"/>
          </a:solidFill>
          <a:ln>
            <a:solidFill>
              <a:srgbClr val="FF0000"/>
            </a:solid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20000"/>
              </a:lnSpc>
              <a:spcBef>
                <a:spcPct val="0"/>
              </a:spcBef>
              <a:buFontTx/>
              <a:buNone/>
              <a:defRPr/>
            </a:pPr>
            <a:r>
              <a:rPr lang="en-US" altLang="ja-JP" sz="1050" b="1" dirty="0">
                <a:solidFill>
                  <a:srgbClr val="FF0000"/>
                </a:solidFill>
                <a:latin typeface="メイリオ" panose="020B0604030504040204" pitchFamily="50" charset="-128"/>
                <a:ea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rPr>
              <a:t>必ずお読みください</a:t>
            </a:r>
            <a:endParaRPr lang="en-US" altLang="ja-JP" sz="1050" b="1" dirty="0">
              <a:solidFill>
                <a:srgbClr val="FF0000"/>
              </a:solidFill>
              <a:latin typeface="メイリオ" panose="020B0604030504040204" pitchFamily="50" charset="-128"/>
              <a:ea typeface="メイリオ" panose="020B0604030504040204" pitchFamily="50" charset="-128"/>
            </a:endParaRPr>
          </a:p>
          <a:p>
            <a:pPr algn="ctr" eaLnBrk="1" hangingPunct="1">
              <a:lnSpc>
                <a:spcPct val="120000"/>
              </a:lnSpc>
              <a:spcBef>
                <a:spcPct val="0"/>
              </a:spcBef>
              <a:buFontTx/>
              <a:buNone/>
              <a:defRPr/>
            </a:pPr>
            <a:endParaRPr lang="en-US" altLang="ja-JP" sz="900" dirty="0">
              <a:solidFill>
                <a:srgbClr val="FF0000"/>
              </a:solidFill>
              <a:latin typeface="メイリオ" panose="020B0604030504040204" pitchFamily="50" charset="-128"/>
              <a:ea typeface="メイリオ" panose="020B0604030504040204" pitchFamily="50" charset="-128"/>
            </a:endParaRPr>
          </a:p>
          <a:p>
            <a:pPr algn="ctr" eaLnBrk="1" hangingPunct="1">
              <a:lnSpc>
                <a:spcPct val="120000"/>
              </a:lnSpc>
              <a:spcBef>
                <a:spcPct val="0"/>
              </a:spcBef>
              <a:buFontTx/>
              <a:buNone/>
              <a:defRPr/>
            </a:pPr>
            <a:r>
              <a:rPr lang="ja-JP" altLang="en-US" sz="900" dirty="0">
                <a:solidFill>
                  <a:srgbClr val="FF0000"/>
                </a:solidFill>
                <a:latin typeface="メイリオ" panose="020B0604030504040204" pitchFamily="50" charset="-128"/>
                <a:ea typeface="メイリオ" panose="020B0604030504040204" pitchFamily="50" charset="-128"/>
              </a:rPr>
              <a:t>ご担当者さまへ</a:t>
            </a:r>
            <a:endParaRPr lang="en-US" altLang="ja-JP" sz="900" dirty="0">
              <a:solidFill>
                <a:srgbClr val="FF0000"/>
              </a:solidFill>
              <a:latin typeface="メイリオ" panose="020B0604030504040204" pitchFamily="50" charset="-128"/>
              <a:ea typeface="メイリオ" panose="020B0604030504040204" pitchFamily="50" charset="-128"/>
            </a:endParaRPr>
          </a:p>
          <a:p>
            <a:pPr algn="ctr" eaLnBrk="1" hangingPunct="1">
              <a:lnSpc>
                <a:spcPct val="120000"/>
              </a:lnSpc>
              <a:spcBef>
                <a:spcPct val="0"/>
              </a:spcBef>
              <a:buFontTx/>
              <a:buNone/>
              <a:defRPr/>
            </a:pPr>
            <a:r>
              <a:rPr lang="ja-JP" altLang="en-US" sz="900" dirty="0">
                <a:solidFill>
                  <a:srgbClr val="FF0000"/>
                </a:solidFill>
                <a:latin typeface="メイリオ" panose="020B0604030504040204" pitchFamily="50" charset="-128"/>
                <a:ea typeface="メイリオ" panose="020B0604030504040204" pitchFamily="50" charset="-128"/>
              </a:rPr>
              <a:t>こちらのポートフォリオは就職活動での私用利用のみが目的になります。</a:t>
            </a:r>
            <a:endParaRPr lang="en-US" altLang="ja-JP" sz="900" dirty="0">
              <a:solidFill>
                <a:srgbClr val="FF0000"/>
              </a:solidFill>
              <a:latin typeface="メイリオ" panose="020B0604030504040204" pitchFamily="50" charset="-128"/>
              <a:ea typeface="メイリオ" panose="020B0604030504040204" pitchFamily="50" charset="-128"/>
            </a:endParaRPr>
          </a:p>
          <a:p>
            <a:pPr algn="ctr" eaLnBrk="1" hangingPunct="1">
              <a:lnSpc>
                <a:spcPct val="120000"/>
              </a:lnSpc>
              <a:spcBef>
                <a:spcPct val="0"/>
              </a:spcBef>
              <a:buFontTx/>
              <a:buNone/>
              <a:defRPr/>
            </a:pPr>
            <a:r>
              <a:rPr lang="ja-JP" altLang="en-US" sz="900" dirty="0">
                <a:solidFill>
                  <a:srgbClr val="FF0000"/>
                </a:solidFill>
                <a:latin typeface="メイリオ" panose="020B0604030504040204" pitchFamily="50" charset="-128"/>
                <a:ea typeface="メイリオ" panose="020B0604030504040204" pitchFamily="50" charset="-128"/>
              </a:rPr>
              <a:t>取り扱い・選考が完了後の破棄については、</a:t>
            </a:r>
            <a:endParaRPr lang="en-US" altLang="ja-JP" sz="900" dirty="0">
              <a:solidFill>
                <a:srgbClr val="FF0000"/>
              </a:solidFill>
              <a:latin typeface="メイリオ" panose="020B0604030504040204" pitchFamily="50" charset="-128"/>
              <a:ea typeface="メイリオ" panose="020B0604030504040204" pitchFamily="50" charset="-128"/>
            </a:endParaRPr>
          </a:p>
          <a:p>
            <a:pPr algn="ctr" eaLnBrk="1" hangingPunct="1">
              <a:lnSpc>
                <a:spcPct val="120000"/>
              </a:lnSpc>
              <a:spcBef>
                <a:spcPct val="0"/>
              </a:spcBef>
              <a:buFontTx/>
              <a:buNone/>
              <a:defRPr/>
            </a:pPr>
            <a:r>
              <a:rPr lang="ja-JP" altLang="en-US" sz="900" dirty="0">
                <a:solidFill>
                  <a:srgbClr val="FF0000"/>
                </a:solidFill>
                <a:latin typeface="メイリオ" panose="020B0604030504040204" pitchFamily="50" charset="-128"/>
                <a:ea typeface="メイリオ" panose="020B0604030504040204" pitchFamily="50" charset="-128"/>
              </a:rPr>
              <a:t>貴社の「個人情報保護方針」に則りご対応ください。</a:t>
            </a:r>
            <a:endParaRPr lang="en-US" altLang="ja-JP" sz="9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765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a:extLst>
              <a:ext uri="{FF2B5EF4-FFF2-40B4-BE49-F238E27FC236}">
                <a16:creationId xmlns:a16="http://schemas.microsoft.com/office/drawing/2014/main" id="{1C26DE2A-0328-4332-5C7A-F0806B851AC0}"/>
              </a:ext>
            </a:extLst>
          </p:cNvPr>
          <p:cNvSpPr txBox="1">
            <a:spLocks noChangeArrowheads="1"/>
          </p:cNvSpPr>
          <p:nvPr/>
        </p:nvSpPr>
        <p:spPr bwMode="auto">
          <a:xfrm>
            <a:off x="883253" y="962844"/>
            <a:ext cx="50546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 typeface="Arial" panose="020B0604020202020204" pitchFamily="34" charset="0"/>
              <a:buNone/>
            </a:pPr>
            <a:r>
              <a:rPr lang="ja-JP" altLang="en-US" sz="1200" b="1" dirty="0">
                <a:solidFill>
                  <a:srgbClr val="000000"/>
                </a:solidFill>
                <a:latin typeface="メイリオ" panose="020B0604030504040204" pitchFamily="50" charset="-128"/>
                <a:ea typeface="メイリオ" panose="020B0604030504040204" pitchFamily="50" charset="-128"/>
              </a:rPr>
              <a:t>・プロフィール／経歴</a:t>
            </a:r>
            <a:r>
              <a:rPr lang="en-US" altLang="ja-JP" sz="1200" b="1" dirty="0">
                <a:solidFill>
                  <a:srgbClr val="000000"/>
                </a:solidFill>
                <a:latin typeface="メイリオ" panose="020B0604030504040204" pitchFamily="50" charset="-128"/>
                <a:ea typeface="メイリオ" panose="020B0604030504040204" pitchFamily="50" charset="-128"/>
              </a:rPr>
              <a:t>					</a:t>
            </a:r>
            <a:r>
              <a:rPr lang="en-US" altLang="ja-JP" sz="1100" dirty="0">
                <a:solidFill>
                  <a:schemeClr val="bg1">
                    <a:lumMod val="50000"/>
                  </a:schemeClr>
                </a:solidFill>
                <a:latin typeface="メイリオ" panose="020B0604030504040204" pitchFamily="50" charset="-128"/>
                <a:ea typeface="メイリオ" panose="020B0604030504040204" pitchFamily="50" charset="-128"/>
              </a:rPr>
              <a:t>3</a:t>
            </a:r>
            <a:endParaRPr lang="en-US" altLang="ja-JP" sz="1200" dirty="0">
              <a:solidFill>
                <a:schemeClr val="bg1">
                  <a:lumMod val="50000"/>
                </a:schemeClr>
              </a:solidFill>
              <a:latin typeface="メイリオ" panose="020B0604030504040204" pitchFamily="50" charset="-128"/>
              <a:ea typeface="メイリオ" panose="020B0604030504040204" pitchFamily="50" charset="-128"/>
            </a:endParaRPr>
          </a:p>
          <a:p>
            <a:pPr eaLnBrk="1" hangingPunct="1">
              <a:lnSpc>
                <a:spcPct val="150000"/>
              </a:lnSpc>
              <a:spcBef>
                <a:spcPct val="0"/>
              </a:spcBef>
              <a:buFont typeface="Arial" panose="020B0604020202020204" pitchFamily="34" charset="0"/>
              <a:buNone/>
            </a:pPr>
            <a:endParaRPr lang="en-US" altLang="ja-JP" sz="1200" b="1" dirty="0">
              <a:solidFill>
                <a:srgbClr val="000000"/>
              </a:solidFill>
              <a:latin typeface="メイリオ" panose="020B0604030504040204" pitchFamily="50" charset="-128"/>
              <a:ea typeface="メイリオ" panose="020B0604030504040204" pitchFamily="50" charset="-128"/>
            </a:endParaRPr>
          </a:p>
          <a:p>
            <a:pPr eaLnBrk="1" hangingPunct="1">
              <a:lnSpc>
                <a:spcPct val="150000"/>
              </a:lnSpc>
              <a:spcBef>
                <a:spcPct val="0"/>
              </a:spcBef>
              <a:buFont typeface="Arial" panose="020B0604020202020204" pitchFamily="34" charset="0"/>
              <a:buNone/>
            </a:pPr>
            <a:r>
              <a:rPr lang="ja-JP" altLang="en-US" sz="1200" b="1" dirty="0">
                <a:solidFill>
                  <a:srgbClr val="000000"/>
                </a:solidFill>
                <a:latin typeface="メイリオ" panose="020B0604030504040204" pitchFamily="50" charset="-128"/>
                <a:ea typeface="メイリオ" panose="020B0604030504040204" pitchFamily="50" charset="-128"/>
              </a:rPr>
              <a:t>・プロジェクト実績</a:t>
            </a:r>
            <a:r>
              <a:rPr lang="en-US" altLang="ja-JP" sz="1200" b="1" dirty="0">
                <a:solidFill>
                  <a:srgbClr val="000000"/>
                </a:solidFill>
                <a:latin typeface="メイリオ" panose="020B0604030504040204" pitchFamily="50" charset="-128"/>
                <a:ea typeface="メイリオ" panose="020B0604030504040204" pitchFamily="50" charset="-128"/>
              </a:rPr>
              <a:t>					</a:t>
            </a:r>
            <a:endParaRPr lang="en-US" altLang="ja-JP" sz="1200" dirty="0">
              <a:solidFill>
                <a:schemeClr val="bg1">
                  <a:lumMod val="50000"/>
                </a:schemeClr>
              </a:solidFill>
              <a:latin typeface="メイリオ" panose="020B0604030504040204" pitchFamily="50" charset="-128"/>
              <a:ea typeface="メイリオ" panose="020B0604030504040204" pitchFamily="50" charset="-128"/>
            </a:endParaRPr>
          </a:p>
          <a:p>
            <a:pPr>
              <a:lnSpc>
                <a:spcPct val="150000"/>
              </a:lnSpc>
              <a:spcBef>
                <a:spcPct val="0"/>
              </a:spcBef>
              <a:buNone/>
            </a:pPr>
            <a:r>
              <a:rPr lang="en-US" altLang="ja-JP" sz="1050" dirty="0">
                <a:solidFill>
                  <a:srgbClr val="000000"/>
                </a:solidFill>
                <a:latin typeface="メイリオ" panose="020B0604030504040204" pitchFamily="50" charset="-128"/>
                <a:ea typeface="メイリオ" panose="020B0604030504040204" pitchFamily="50" charset="-128"/>
              </a:rPr>
              <a:t>	</a:t>
            </a:r>
            <a:r>
              <a:rPr lang="ja-JP" altLang="en-US" sz="1050" dirty="0">
                <a:solidFill>
                  <a:srgbClr val="000000"/>
                </a:solidFill>
                <a:latin typeface="メイリオ" panose="020B0604030504040204" pitchFamily="50" charset="-128"/>
                <a:ea typeface="メイリオ" panose="020B0604030504040204" pitchFamily="50" charset="-128"/>
              </a:rPr>
              <a:t>コーポレートサイト</a:t>
            </a:r>
            <a:r>
              <a:rPr lang="en-US" altLang="ja-JP" sz="1050" dirty="0">
                <a:solidFill>
                  <a:srgbClr val="000000"/>
                </a:solidFill>
                <a:latin typeface="メイリオ" panose="020B0604030504040204" pitchFamily="50" charset="-128"/>
                <a:ea typeface="メイリオ" panose="020B0604030504040204" pitchFamily="50" charset="-128"/>
              </a:rPr>
              <a:t>					</a:t>
            </a:r>
            <a:r>
              <a:rPr lang="en-US" altLang="ja-JP" sz="1050" dirty="0">
                <a:solidFill>
                  <a:schemeClr val="bg1">
                    <a:lumMod val="50000"/>
                  </a:schemeClr>
                </a:solidFill>
                <a:latin typeface="メイリオ" panose="020B0604030504040204" pitchFamily="50" charset="-128"/>
                <a:ea typeface="メイリオ" panose="020B0604030504040204" pitchFamily="50" charset="-128"/>
              </a:rPr>
              <a:t>5</a:t>
            </a:r>
          </a:p>
          <a:p>
            <a:pPr eaLnBrk="1" hangingPunct="1">
              <a:lnSpc>
                <a:spcPct val="100000"/>
              </a:lnSpc>
              <a:spcBef>
                <a:spcPct val="0"/>
              </a:spcBef>
              <a:buFontTx/>
              <a:buNone/>
            </a:pPr>
            <a:r>
              <a:rPr lang="en-US" altLang="ja-JP" sz="1050" dirty="0">
                <a:solidFill>
                  <a:srgbClr val="000000"/>
                </a:solidFill>
                <a:latin typeface="メイリオ" panose="020B0604030504040204" pitchFamily="50" charset="-128"/>
                <a:ea typeface="メイリオ" panose="020B0604030504040204" pitchFamily="50" charset="-128"/>
              </a:rPr>
              <a:t>	</a:t>
            </a:r>
            <a:r>
              <a:rPr lang="ja-JP" altLang="en-US" sz="1050" dirty="0">
                <a:solidFill>
                  <a:srgbClr val="000000"/>
                </a:solidFill>
                <a:latin typeface="メイリオ" panose="020B0604030504040204" pitchFamily="50" charset="-128"/>
                <a:ea typeface="メイリオ" panose="020B0604030504040204" pitchFamily="50" charset="-128"/>
              </a:rPr>
              <a:t>採用サイト</a:t>
            </a:r>
            <a:r>
              <a:rPr lang="en-US" altLang="ja-JP" sz="1050" dirty="0">
                <a:solidFill>
                  <a:srgbClr val="000000"/>
                </a:solidFill>
                <a:latin typeface="メイリオ" panose="020B0604030504040204" pitchFamily="50" charset="-128"/>
                <a:ea typeface="メイリオ" panose="020B0604030504040204" pitchFamily="50" charset="-128"/>
              </a:rPr>
              <a:t>						</a:t>
            </a:r>
            <a:r>
              <a:rPr lang="en-US" altLang="ja-JP" sz="1050" dirty="0">
                <a:solidFill>
                  <a:schemeClr val="bg1">
                    <a:lumMod val="50000"/>
                  </a:schemeClr>
                </a:solidFill>
                <a:latin typeface="メイリオ" panose="020B0604030504040204" pitchFamily="50" charset="-128"/>
                <a:ea typeface="メイリオ" panose="020B0604030504040204" pitchFamily="50" charset="-128"/>
              </a:rPr>
              <a:t>0</a:t>
            </a:r>
          </a:p>
          <a:p>
            <a:pPr eaLnBrk="1" hangingPunct="1">
              <a:lnSpc>
                <a:spcPct val="100000"/>
              </a:lnSpc>
              <a:spcBef>
                <a:spcPct val="0"/>
              </a:spcBef>
              <a:buFontTx/>
              <a:buNone/>
            </a:pPr>
            <a:r>
              <a:rPr lang="en-US" altLang="ja-JP" sz="1050" dirty="0">
                <a:solidFill>
                  <a:srgbClr val="000000"/>
                </a:solidFill>
                <a:latin typeface="メイリオ" panose="020B0604030504040204" pitchFamily="50" charset="-128"/>
                <a:ea typeface="メイリオ" panose="020B0604030504040204" pitchFamily="50" charset="-128"/>
              </a:rPr>
              <a:t>	</a:t>
            </a:r>
            <a:r>
              <a:rPr lang="ja-JP" altLang="en-US" sz="1050" dirty="0">
                <a:solidFill>
                  <a:srgbClr val="000000"/>
                </a:solidFill>
                <a:latin typeface="メイリオ" panose="020B0604030504040204" pitchFamily="50" charset="-128"/>
                <a:ea typeface="メイリオ" panose="020B0604030504040204" pitchFamily="50" charset="-128"/>
              </a:rPr>
              <a:t>ブランドサイト</a:t>
            </a:r>
            <a:r>
              <a:rPr lang="en-US" altLang="ja-JP" sz="1050" dirty="0">
                <a:solidFill>
                  <a:srgbClr val="000000"/>
                </a:solidFill>
                <a:latin typeface="メイリオ" panose="020B0604030504040204" pitchFamily="50" charset="-128"/>
                <a:ea typeface="メイリオ" panose="020B0604030504040204" pitchFamily="50" charset="-128"/>
              </a:rPr>
              <a:t>					</a:t>
            </a:r>
            <a:r>
              <a:rPr lang="en-US" altLang="ja-JP" sz="1050" dirty="0">
                <a:solidFill>
                  <a:schemeClr val="bg1">
                    <a:lumMod val="50000"/>
                  </a:schemeClr>
                </a:solidFill>
                <a:latin typeface="メイリオ" panose="020B0604030504040204" pitchFamily="50" charset="-128"/>
                <a:ea typeface="メイリオ" panose="020B0604030504040204" pitchFamily="50" charset="-128"/>
              </a:rPr>
              <a:t>0</a:t>
            </a:r>
          </a:p>
          <a:p>
            <a:pPr eaLnBrk="1" hangingPunct="1">
              <a:lnSpc>
                <a:spcPct val="100000"/>
              </a:lnSpc>
              <a:spcBef>
                <a:spcPct val="0"/>
              </a:spcBef>
              <a:buFontTx/>
              <a:buNone/>
            </a:pPr>
            <a:r>
              <a:rPr lang="en-US" altLang="ja-JP" sz="1050" dirty="0">
                <a:solidFill>
                  <a:schemeClr val="bg1">
                    <a:lumMod val="50000"/>
                  </a:schemeClr>
                </a:solidFill>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キャンペーンサイト</a:t>
            </a:r>
            <a:r>
              <a:rPr lang="en-US" altLang="ja-JP" sz="1050" dirty="0">
                <a:solidFill>
                  <a:schemeClr val="bg1">
                    <a:lumMod val="50000"/>
                  </a:schemeClr>
                </a:solidFill>
                <a:latin typeface="メイリオ" panose="020B0604030504040204" pitchFamily="50" charset="-128"/>
                <a:ea typeface="メイリオ" panose="020B0604030504040204" pitchFamily="50" charset="-128"/>
              </a:rPr>
              <a:t>					0</a:t>
            </a:r>
            <a:endParaRPr lang="en-US" altLang="ja-JP" sz="1050" b="1" dirty="0">
              <a:solidFill>
                <a:srgbClr val="000000"/>
              </a:solidFill>
              <a:latin typeface="メイリオ" panose="020B0604030504040204" pitchFamily="50" charset="-128"/>
              <a:ea typeface="メイリオ" panose="020B0604030504040204" pitchFamily="50" charset="-128"/>
            </a:endParaRPr>
          </a:p>
          <a:p>
            <a:pPr eaLnBrk="1" hangingPunct="1">
              <a:lnSpc>
                <a:spcPct val="150000"/>
              </a:lnSpc>
              <a:spcBef>
                <a:spcPct val="0"/>
              </a:spcBef>
              <a:buFont typeface="Arial" panose="020B0604020202020204" pitchFamily="34" charset="0"/>
              <a:buNone/>
            </a:pPr>
            <a:endParaRPr lang="en-US" altLang="ja-JP" sz="1200" b="1" dirty="0">
              <a:solidFill>
                <a:srgbClr val="000000"/>
              </a:solidFill>
              <a:latin typeface="メイリオ" panose="020B0604030504040204" pitchFamily="50" charset="-128"/>
              <a:ea typeface="メイリオ" panose="020B0604030504040204" pitchFamily="50" charset="-128"/>
            </a:endParaRPr>
          </a:p>
          <a:p>
            <a:pPr eaLnBrk="1" hangingPunct="1">
              <a:lnSpc>
                <a:spcPct val="150000"/>
              </a:lnSpc>
              <a:spcBef>
                <a:spcPct val="0"/>
              </a:spcBef>
              <a:buFont typeface="Arial" panose="020B0604020202020204" pitchFamily="34" charset="0"/>
              <a:buNone/>
            </a:pPr>
            <a:r>
              <a:rPr lang="ja-JP" altLang="en-US" sz="1200" b="1" dirty="0">
                <a:solidFill>
                  <a:srgbClr val="000000"/>
                </a:solidFill>
                <a:latin typeface="メイリオ" panose="020B0604030504040204" pitchFamily="50" charset="-128"/>
                <a:ea typeface="メイリオ" panose="020B0604030504040204" pitchFamily="50" charset="-128"/>
              </a:rPr>
              <a:t>・社内表彰</a:t>
            </a:r>
            <a:r>
              <a:rPr lang="en-US" altLang="ja-JP" sz="1200" b="1" dirty="0">
                <a:solidFill>
                  <a:srgbClr val="000000"/>
                </a:solidFill>
                <a:latin typeface="メイリオ" panose="020B0604030504040204" pitchFamily="50" charset="-128"/>
                <a:ea typeface="メイリオ" panose="020B0604030504040204" pitchFamily="50" charset="-128"/>
              </a:rPr>
              <a:t>							</a:t>
            </a:r>
            <a:r>
              <a:rPr lang="en-US" altLang="ja-JP" sz="1100" dirty="0">
                <a:solidFill>
                  <a:schemeClr val="bg1">
                    <a:lumMod val="50000"/>
                  </a:schemeClr>
                </a:solidFill>
                <a:latin typeface="メイリオ" panose="020B0604030504040204" pitchFamily="50" charset="-128"/>
                <a:ea typeface="メイリオ" panose="020B0604030504040204" pitchFamily="50" charset="-128"/>
              </a:rPr>
              <a:t>0</a:t>
            </a:r>
            <a:endParaRPr lang="en-US" altLang="ja-JP"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7E440E6F-1DEE-CB41-5BF1-58D86BBBA5C5}"/>
              </a:ext>
            </a:extLst>
          </p:cNvPr>
          <p:cNvSpPr>
            <a:spLocks noGrp="1"/>
          </p:cNvSpPr>
          <p:nvPr>
            <p:ph type="sldNum" sz="quarter" idx="4"/>
          </p:nvPr>
        </p:nvSpPr>
        <p:spPr/>
        <p:txBody>
          <a:bodyPr/>
          <a:lstStyle/>
          <a:p>
            <a:fld id="{9FDA8128-5015-4BEA-9CEB-A710842D17F7}" type="slidenum">
              <a:rPr kumimoji="1" lang="ja-JP" altLang="en-US" smtClean="0"/>
              <a:pPr/>
              <a:t>3</a:t>
            </a:fld>
            <a:endParaRPr kumimoji="1" lang="ja-JP" altLang="en-US" dirty="0"/>
          </a:p>
        </p:txBody>
      </p:sp>
      <p:sp>
        <p:nvSpPr>
          <p:cNvPr id="9" name="テキスト ボックス 5">
            <a:extLst>
              <a:ext uri="{FF2B5EF4-FFF2-40B4-BE49-F238E27FC236}">
                <a16:creationId xmlns:a16="http://schemas.microsoft.com/office/drawing/2014/main" id="{FC4B58C8-F297-8D94-3790-E54E1E634A6A}"/>
              </a:ext>
            </a:extLst>
          </p:cNvPr>
          <p:cNvSpPr txBox="1">
            <a:spLocks noChangeArrowheads="1"/>
          </p:cNvSpPr>
          <p:nvPr/>
        </p:nvSpPr>
        <p:spPr bwMode="auto">
          <a:xfrm>
            <a:off x="171410" y="162409"/>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390937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7280-655D-9537-661A-B66E03B58D9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7DEABDE5-FDCE-0C29-9027-EB879253E2CB}"/>
              </a:ext>
            </a:extLst>
          </p:cNvPr>
          <p:cNvSpPr/>
          <p:nvPr/>
        </p:nvSpPr>
        <p:spPr>
          <a:xfrm>
            <a:off x="5209295" y="874520"/>
            <a:ext cx="4326374" cy="57832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5">
            <a:extLst>
              <a:ext uri="{FF2B5EF4-FFF2-40B4-BE49-F238E27FC236}">
                <a16:creationId xmlns:a16="http://schemas.microsoft.com/office/drawing/2014/main" id="{7647CBEA-80BE-7AB5-F9A3-E07E14BEA972}"/>
              </a:ext>
            </a:extLst>
          </p:cNvPr>
          <p:cNvSpPr txBox="1">
            <a:spLocks noChangeArrowheads="1"/>
          </p:cNvSpPr>
          <p:nvPr/>
        </p:nvSpPr>
        <p:spPr bwMode="auto">
          <a:xfrm>
            <a:off x="171410" y="162409"/>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プロフィール／経歴</a:t>
            </a:r>
          </a:p>
        </p:txBody>
      </p:sp>
      <p:sp>
        <p:nvSpPr>
          <p:cNvPr id="32" name="テキスト ボックス 31">
            <a:extLst>
              <a:ext uri="{FF2B5EF4-FFF2-40B4-BE49-F238E27FC236}">
                <a16:creationId xmlns:a16="http://schemas.microsoft.com/office/drawing/2014/main" id="{6BF18B5F-442C-25C2-BDA1-7A406B554575}"/>
              </a:ext>
            </a:extLst>
          </p:cNvPr>
          <p:cNvSpPr txBox="1"/>
          <p:nvPr/>
        </p:nvSpPr>
        <p:spPr>
          <a:xfrm>
            <a:off x="2537856" y="874520"/>
            <a:ext cx="2547790" cy="2446824"/>
          </a:xfrm>
          <a:prstGeom prst="rect">
            <a:avLst/>
          </a:prstGeom>
          <a:noFill/>
        </p:spPr>
        <p:txBody>
          <a:bodyPr wrap="square">
            <a:spAutoFit/>
          </a:bodyPr>
          <a:lstStyle/>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氏名</a:t>
            </a: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dirty="0">
                <a:solidFill>
                  <a:prstClr val="black"/>
                </a:solidFill>
                <a:latin typeface="メイリオ" panose="020B0604030504040204" pitchFamily="50" charset="-128"/>
                <a:ea typeface="メイリオ" panose="020B0604030504040204" pitchFamily="50" charset="-128"/>
              </a:rPr>
              <a:t>苗字　名前／</a:t>
            </a:r>
            <a:r>
              <a:rPr lang="en-US" altLang="ja-JP" sz="1050" dirty="0">
                <a:solidFill>
                  <a:prstClr val="black"/>
                </a:solidFill>
                <a:latin typeface="メイリオ" panose="020B0604030504040204" pitchFamily="50" charset="-128"/>
                <a:ea typeface="メイリオ" panose="020B0604030504040204" pitchFamily="50" charset="-128"/>
              </a:rPr>
              <a:t>FirstName LastName</a:t>
            </a: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生年月日（年齢）</a:t>
            </a: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日（</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歳）</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住所／電話番号／メールアドレス</a:t>
            </a: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dirty="0">
                <a:solidFill>
                  <a:prstClr val="black"/>
                </a:solidFill>
                <a:latin typeface="メイリオ" panose="020B0604030504040204" pitchFamily="50" charset="-128"/>
                <a:ea typeface="メイリオ" panose="020B0604030504040204" pitchFamily="50" charset="-128"/>
              </a:rPr>
              <a:t>履歴書に掲載します（なくても</a:t>
            </a:r>
            <a:r>
              <a:rPr lang="en-US" altLang="ja-JP" sz="1050" dirty="0">
                <a:solidFill>
                  <a:prstClr val="black"/>
                </a:solidFill>
                <a:latin typeface="メイリオ" panose="020B0604030504040204" pitchFamily="50" charset="-128"/>
                <a:ea typeface="メイリオ" panose="020B0604030504040204" pitchFamily="50" charset="-128"/>
              </a:rPr>
              <a:t>OK</a:t>
            </a:r>
            <a:r>
              <a:rPr lang="ja-JP" altLang="en-US" sz="1050" dirty="0">
                <a:solidFill>
                  <a:prstClr val="black"/>
                </a:solidFill>
                <a:latin typeface="メイリオ" panose="020B0604030504040204" pitchFamily="50" charset="-128"/>
                <a:ea typeface="メイリオ" panose="020B0604030504040204" pitchFamily="50" charset="-128"/>
              </a:rPr>
              <a:t>）</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200" b="1" dirty="0">
                <a:solidFill>
                  <a:prstClr val="black"/>
                </a:solidFill>
                <a:latin typeface="メイリオ" panose="020B0604030504040204" pitchFamily="50" charset="-128"/>
                <a:ea typeface="メイリオ" panose="020B0604030504040204" pitchFamily="50" charset="-128"/>
              </a:rPr>
              <a:t>特技／趣味</a:t>
            </a:r>
            <a:endParaRPr lang="en-US" altLang="ja-JP" sz="1050" b="1"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ダミーテキスト（なくても</a:t>
            </a:r>
            <a:r>
              <a:rPr lang="en-US" altLang="ja-JP" sz="1050" dirty="0">
                <a:solidFill>
                  <a:prstClr val="black"/>
                </a:solidFill>
                <a:latin typeface="メイリオ" panose="020B0604030504040204" pitchFamily="50" charset="-128"/>
                <a:ea typeface="メイリオ" panose="020B0604030504040204" pitchFamily="50" charset="-128"/>
              </a:rPr>
              <a:t>OK</a:t>
            </a:r>
            <a:r>
              <a:rPr lang="ja-JP" altLang="en-US" sz="1050" dirty="0">
                <a:solidFill>
                  <a:prstClr val="black"/>
                </a:solidFill>
                <a:latin typeface="メイリオ" panose="020B0604030504040204" pitchFamily="50" charset="-128"/>
                <a:ea typeface="メイリオ" panose="020B0604030504040204" pitchFamily="50" charset="-128"/>
              </a:rPr>
              <a:t>）</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900" dirty="0">
              <a:solidFill>
                <a:prstClr val="black"/>
              </a:solidFill>
              <a:latin typeface="メイリオ" panose="020B0604030504040204" pitchFamily="50" charset="-128"/>
              <a:ea typeface="メイリオ" panose="020B0604030504040204" pitchFamily="50" charset="-128"/>
            </a:endParaRPr>
          </a:p>
          <a:p>
            <a:pPr>
              <a:defRPr/>
            </a:pPr>
            <a:r>
              <a:rPr lang="ja-JP" altLang="en-US" sz="1200" b="1" dirty="0">
                <a:solidFill>
                  <a:prstClr val="black"/>
                </a:solidFill>
                <a:latin typeface="メイリオ" panose="020B0604030504040204" pitchFamily="50" charset="-128"/>
                <a:ea typeface="メイリオ" panose="020B0604030504040204" pitchFamily="50" charset="-128"/>
              </a:rPr>
              <a:t>現職の社員紹介ページ</a:t>
            </a:r>
            <a:endParaRPr lang="en-US" altLang="ja-JP" sz="1050" b="1" dirty="0">
              <a:solidFill>
                <a:prstClr val="black"/>
              </a:solidFill>
              <a:latin typeface="メイリオ" panose="020B0604030504040204" pitchFamily="50" charset="-128"/>
              <a:ea typeface="メイリオ" panose="020B0604030504040204" pitchFamily="50" charset="-128"/>
            </a:endParaRPr>
          </a:p>
          <a:p>
            <a:pPr>
              <a:defRPr/>
            </a:pPr>
            <a:r>
              <a:rPr lang="ja-JP" altLang="en-US" sz="1050" dirty="0">
                <a:solidFill>
                  <a:prstClr val="black"/>
                </a:solidFill>
                <a:latin typeface="メイリオ" panose="020B0604030504040204" pitchFamily="50" charset="-128"/>
                <a:ea typeface="メイリオ" panose="020B0604030504040204" pitchFamily="50" charset="-128"/>
              </a:rPr>
              <a:t>ダミーテキスト（なくても</a:t>
            </a:r>
            <a:r>
              <a:rPr lang="en-US" altLang="ja-JP" sz="1050" dirty="0">
                <a:solidFill>
                  <a:prstClr val="black"/>
                </a:solidFill>
                <a:latin typeface="メイリオ" panose="020B0604030504040204" pitchFamily="50" charset="-128"/>
                <a:ea typeface="メイリオ" panose="020B0604030504040204" pitchFamily="50" charset="-128"/>
              </a:rPr>
              <a:t>OK</a:t>
            </a:r>
            <a:r>
              <a:rPr lang="ja-JP" altLang="en-US" sz="1050" dirty="0">
                <a:solidFill>
                  <a:prstClr val="black"/>
                </a:solidFill>
                <a:latin typeface="メイリオ" panose="020B0604030504040204" pitchFamily="50" charset="-128"/>
                <a:ea typeface="メイリオ" panose="020B0604030504040204" pitchFamily="50" charset="-128"/>
              </a:rPr>
              <a:t>）</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F7A28A66-077E-31F3-64AF-959758E4E3DC}"/>
              </a:ext>
            </a:extLst>
          </p:cNvPr>
          <p:cNvSpPr txBox="1"/>
          <p:nvPr/>
        </p:nvSpPr>
        <p:spPr>
          <a:xfrm>
            <a:off x="482936" y="4572306"/>
            <a:ext cx="4602709" cy="1738938"/>
          </a:xfrm>
          <a:prstGeom prst="rect">
            <a:avLst/>
          </a:prstGeom>
          <a:noFill/>
        </p:spPr>
        <p:txBody>
          <a:bodyPr wrap="square">
            <a:spAutoFit/>
          </a:bodyPr>
          <a:lstStyle/>
          <a:p>
            <a:pPr>
              <a:defRPr/>
            </a:pPr>
            <a:r>
              <a:rPr lang="ja-JP" altLang="en-US" sz="1200" b="1" dirty="0">
                <a:solidFill>
                  <a:prstClr val="black"/>
                </a:solidFill>
                <a:latin typeface="メイリオ" panose="020B0604030504040204" pitchFamily="50" charset="-128"/>
                <a:ea typeface="メイリオ" panose="020B0604030504040204" pitchFamily="50" charset="-128"/>
              </a:rPr>
              <a:t>経験／スキル</a:t>
            </a:r>
            <a:endParaRPr lang="en-US" altLang="ja-JP" sz="120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b="1" dirty="0">
                <a:solidFill>
                  <a:prstClr val="black"/>
                </a:solidFill>
                <a:latin typeface="メイリオ" panose="020B0604030504040204" pitchFamily="50" charset="-128"/>
                <a:ea typeface="メイリオ" panose="020B0604030504040204" pitchFamily="50" charset="-128"/>
              </a:rPr>
              <a:t>・業務</a:t>
            </a:r>
            <a:endParaRPr lang="en-US" altLang="ja-JP" sz="1050" b="1"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dirty="0">
                <a:solidFill>
                  <a:prstClr val="black"/>
                </a:solidFill>
                <a:latin typeface="メイリオ" panose="020B0604030504040204" pitchFamily="50" charset="-128"/>
                <a:ea typeface="メイリオ" panose="020B0604030504040204" pitchFamily="50" charset="-128"/>
              </a:rPr>
              <a:t>画面設計、制作ディレクション（デザイン・フロントエンド・取材・撮影）、</a:t>
            </a:r>
            <a:r>
              <a:rPr lang="en-US" altLang="ja-JP" sz="1050" dirty="0">
                <a:solidFill>
                  <a:prstClr val="black"/>
                </a:solidFill>
                <a:latin typeface="メイリオ" panose="020B0604030504040204" pitchFamily="50" charset="-128"/>
                <a:ea typeface="メイリオ" panose="020B0604030504040204" pitchFamily="50" charset="-128"/>
              </a:rPr>
              <a:t>CMS</a:t>
            </a:r>
            <a:r>
              <a:rPr lang="ja-JP" altLang="en-US" sz="1050" dirty="0">
                <a:solidFill>
                  <a:prstClr val="black"/>
                </a:solidFill>
                <a:latin typeface="メイリオ" panose="020B0604030504040204" pitchFamily="50" charset="-128"/>
                <a:ea typeface="メイリオ" panose="020B0604030504040204" pitchFamily="50" charset="-128"/>
              </a:rPr>
              <a:t>開発ディレクション</a:t>
            </a:r>
            <a:endParaRPr lang="en-US" altLang="ja-JP" sz="105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1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50" b="1" dirty="0">
                <a:solidFill>
                  <a:prstClr val="black"/>
                </a:solidFill>
                <a:latin typeface="メイリオ" panose="020B0604030504040204" pitchFamily="50" charset="-128"/>
                <a:ea typeface="メイリオ" panose="020B0604030504040204" pitchFamily="50" charset="-128"/>
              </a:rPr>
              <a:t>・使用ツール</a:t>
            </a:r>
            <a:endParaRPr lang="en-US" altLang="ja-JP" sz="1050" b="1" dirty="0">
              <a:solidFill>
                <a:prstClr val="black"/>
              </a:solidFill>
              <a:latin typeface="メイリオ" panose="020B0604030504040204" pitchFamily="50" charset="-128"/>
              <a:ea typeface="メイリオ" panose="020B0604030504040204" pitchFamily="50" charset="-128"/>
            </a:endParaRPr>
          </a:p>
          <a:p>
            <a:pPr>
              <a:defRPr/>
            </a:pPr>
            <a:r>
              <a:rPr lang="en-US" altLang="ja-JP" sz="1050" dirty="0">
                <a:solidFill>
                  <a:prstClr val="black"/>
                </a:solidFill>
                <a:latin typeface="メイリオ" panose="020B0604030504040204" pitchFamily="50" charset="-128"/>
                <a:ea typeface="メイリオ" panose="020B0604030504040204" pitchFamily="50" charset="-128"/>
              </a:rPr>
              <a:t>PowerPoint</a:t>
            </a:r>
            <a:r>
              <a:rPr lang="ja-JP" altLang="en-US" sz="1050" dirty="0" err="1">
                <a:solidFill>
                  <a:prstClr val="black"/>
                </a:solidFill>
                <a:latin typeface="メイリオ" panose="020B0604030504040204" pitchFamily="50" charset="-128"/>
                <a:ea typeface="メイリオ" panose="020B0604030504040204" pitchFamily="50" charset="-128"/>
              </a:rPr>
              <a:t>、</a:t>
            </a:r>
            <a:r>
              <a:rPr lang="en-US" altLang="ja-JP" sz="1050" dirty="0">
                <a:solidFill>
                  <a:prstClr val="black"/>
                </a:solidFill>
                <a:latin typeface="メイリオ" panose="020B0604030504040204" pitchFamily="50" charset="-128"/>
                <a:ea typeface="メイリオ" panose="020B0604030504040204" pitchFamily="50" charset="-128"/>
              </a:rPr>
              <a:t>Excel</a:t>
            </a:r>
            <a:r>
              <a:rPr lang="ja-JP" altLang="en-US" sz="1050" dirty="0" err="1">
                <a:solidFill>
                  <a:prstClr val="black"/>
                </a:solidFill>
                <a:latin typeface="メイリオ" panose="020B0604030504040204" pitchFamily="50" charset="-128"/>
                <a:ea typeface="メイリオ" panose="020B0604030504040204" pitchFamily="50" charset="-128"/>
              </a:rPr>
              <a:t>、</a:t>
            </a:r>
            <a:r>
              <a:rPr lang="en-US" altLang="ja-JP" sz="1050" dirty="0">
                <a:solidFill>
                  <a:prstClr val="black"/>
                </a:solidFill>
                <a:latin typeface="メイリオ" panose="020B0604030504040204" pitchFamily="50" charset="-128"/>
                <a:ea typeface="メイリオ" panose="020B0604030504040204" pitchFamily="50" charset="-128"/>
              </a:rPr>
              <a:t>Word</a:t>
            </a:r>
            <a:r>
              <a:rPr lang="ja-JP" altLang="en-US" sz="1050" dirty="0">
                <a:solidFill>
                  <a:prstClr val="black"/>
                </a:solidFill>
                <a:latin typeface="メイリオ" panose="020B0604030504040204" pitchFamily="50" charset="-128"/>
                <a:ea typeface="メイリオ" panose="020B0604030504040204" pitchFamily="50" charset="-128"/>
              </a:rPr>
              <a:t>、</a:t>
            </a:r>
            <a:r>
              <a:rPr lang="en-US" altLang="ja-JP" sz="1050" dirty="0">
                <a:solidFill>
                  <a:prstClr val="black"/>
                </a:solidFill>
                <a:latin typeface="メイリオ" panose="020B0604030504040204" pitchFamily="50" charset="-128"/>
                <a:ea typeface="メイリオ" panose="020B0604030504040204" pitchFamily="50" charset="-128"/>
              </a:rPr>
              <a:t>adobe XD</a:t>
            </a:r>
            <a:r>
              <a:rPr lang="ja-JP" altLang="en-US" sz="1050" dirty="0">
                <a:solidFill>
                  <a:prstClr val="black"/>
                </a:solidFill>
                <a:latin typeface="メイリオ" panose="020B0604030504040204" pitchFamily="50" charset="-128"/>
                <a:ea typeface="メイリオ" panose="020B0604030504040204" pitchFamily="50" charset="-128"/>
              </a:rPr>
              <a:t>、</a:t>
            </a:r>
            <a:r>
              <a:rPr lang="en-US" altLang="ja-JP" sz="1050" dirty="0">
                <a:solidFill>
                  <a:prstClr val="black"/>
                </a:solidFill>
                <a:latin typeface="メイリオ" panose="020B0604030504040204" pitchFamily="50" charset="-128"/>
                <a:ea typeface="メイリオ" panose="020B0604030504040204" pitchFamily="50" charset="-128"/>
              </a:rPr>
              <a:t>adobe Photoshop</a:t>
            </a:r>
            <a:r>
              <a:rPr lang="ja-JP" altLang="en-US" sz="1050" dirty="0">
                <a:solidFill>
                  <a:prstClr val="black"/>
                </a:solidFill>
                <a:latin typeface="メイリオ" panose="020B0604030504040204" pitchFamily="50" charset="-128"/>
                <a:ea typeface="メイリオ" panose="020B0604030504040204" pitchFamily="50" charset="-128"/>
              </a:rPr>
              <a:t>、</a:t>
            </a:r>
            <a:r>
              <a:rPr lang="en-US" altLang="ja-JP" sz="1050" dirty="0" err="1">
                <a:solidFill>
                  <a:prstClr val="black"/>
                </a:solidFill>
                <a:latin typeface="メイリオ" panose="020B0604030504040204" pitchFamily="50" charset="-128"/>
                <a:ea typeface="メイリオ" panose="020B0604030504040204" pitchFamily="50" charset="-128"/>
              </a:rPr>
              <a:t>figma</a:t>
            </a: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a:defRPr/>
            </a:pPr>
            <a:r>
              <a:rPr lang="ja-JP" altLang="en-US" sz="1050" b="1" dirty="0">
                <a:solidFill>
                  <a:prstClr val="black"/>
                </a:solidFill>
                <a:latin typeface="メイリオ" panose="020B0604030504040204" pitchFamily="50" charset="-128"/>
                <a:ea typeface="メイリオ" panose="020B0604030504040204" pitchFamily="50" charset="-128"/>
              </a:rPr>
              <a:t>・資格</a:t>
            </a:r>
            <a:endParaRPr lang="en-US" altLang="ja-JP" sz="1050" b="1" dirty="0">
              <a:solidFill>
                <a:prstClr val="black"/>
              </a:solidFill>
              <a:latin typeface="メイリオ" panose="020B0604030504040204" pitchFamily="50" charset="-128"/>
              <a:ea typeface="メイリオ" panose="020B0604030504040204" pitchFamily="50" charset="-128"/>
            </a:endParaRPr>
          </a:p>
          <a:p>
            <a:pPr>
              <a:defRPr/>
            </a:pPr>
            <a:r>
              <a:rPr lang="en-US" altLang="ja-JP" sz="1050" dirty="0">
                <a:solidFill>
                  <a:prstClr val="black"/>
                </a:solidFill>
                <a:latin typeface="メイリオ" panose="020B0604030504040204" pitchFamily="50" charset="-128"/>
                <a:ea typeface="メイリオ" panose="020B0604030504040204" pitchFamily="50" charset="-128"/>
              </a:rPr>
              <a:t>IT</a:t>
            </a:r>
            <a:r>
              <a:rPr lang="ja-JP" altLang="en-US" sz="1050" dirty="0">
                <a:solidFill>
                  <a:prstClr val="black"/>
                </a:solidFill>
                <a:latin typeface="メイリオ" panose="020B0604030504040204" pitchFamily="50" charset="-128"/>
                <a:ea typeface="メイリオ" panose="020B0604030504040204" pitchFamily="50" charset="-128"/>
              </a:rPr>
              <a:t>パスポート、色彩検定、ウェブデザイン技能検定</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ECF9B39-456D-7616-ED2F-8082A8D3ED69}"/>
              </a:ext>
            </a:extLst>
          </p:cNvPr>
          <p:cNvSpPr txBox="1"/>
          <p:nvPr/>
        </p:nvSpPr>
        <p:spPr>
          <a:xfrm>
            <a:off x="5311648" y="941576"/>
            <a:ext cx="3978656" cy="4672458"/>
          </a:xfrm>
          <a:prstGeom prst="rect">
            <a:avLst/>
          </a:prstGeom>
          <a:noFill/>
        </p:spPr>
        <p:txBody>
          <a:bodyPr wrap="square" anchor="t">
            <a:noAutofit/>
          </a:bodyPr>
          <a:lstStyle/>
          <a:p>
            <a:pPr eaLnBrk="1" fontAlgn="auto" hangingPunct="1">
              <a:spcBef>
                <a:spcPts val="0"/>
              </a:spcBef>
              <a:spcAft>
                <a:spcPts val="0"/>
              </a:spcAft>
              <a:defRPr/>
            </a:pPr>
            <a:r>
              <a:rPr lang="ja-JP" altLang="en-US" sz="1200" b="1" dirty="0">
                <a:solidFill>
                  <a:prstClr val="black"/>
                </a:solidFill>
                <a:latin typeface="メイリオ" panose="020B0604030504040204" pitchFamily="50" charset="-128"/>
                <a:ea typeface="メイリオ" panose="020B0604030504040204" pitchFamily="50" charset="-128"/>
              </a:rPr>
              <a:t>学歴／職歴</a:t>
            </a:r>
            <a:endParaRPr lang="en-US" altLang="ja-JP" sz="1200" b="1"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	〇〇大学〇〇学部〇〇学科卒業</a:t>
            </a: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eaLnBrk="1" fontAlgn="auto" hangingPunct="1">
              <a:spcBef>
                <a:spcPts val="0"/>
              </a:spcBef>
              <a:spcAft>
                <a:spcPts val="600"/>
              </a:spcAft>
              <a:tabLst>
                <a:tab pos="1076325" algn="l"/>
              </a:tabLst>
              <a:defRPr/>
            </a:pPr>
            <a:endParaRPr lang="ja-JP" altLang="en-US" sz="105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	株式会社〇〇〇〇へ入社</a:t>
            </a: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　</a:t>
            </a:r>
            <a:r>
              <a:rPr lang="en-US" altLang="ja-JP" sz="900" dirty="0">
                <a:solidFill>
                  <a:prstClr val="black"/>
                </a:solidFill>
                <a:latin typeface="メイリオ" panose="020B0604030504040204" pitchFamily="50" charset="-128"/>
                <a:ea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rPr>
              <a:t>アシスタントディレクター</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	株式会社〇〇〇〇を退社</a:t>
            </a: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endParaRPr lang="ja-JP" altLang="en-US" sz="105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	株式会社〇〇〇〇へ入社</a:t>
            </a: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　</a:t>
            </a:r>
            <a:r>
              <a:rPr lang="en-US" altLang="ja-JP" sz="900" dirty="0">
                <a:solidFill>
                  <a:prstClr val="black"/>
                </a:solidFill>
                <a:latin typeface="メイリオ" panose="020B0604030504040204" pitchFamily="50" charset="-128"/>
                <a:ea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rPr>
              <a:t>アシスタントディレクター</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　</a:t>
            </a:r>
            <a:r>
              <a:rPr lang="en-US" altLang="ja-JP" sz="900" dirty="0">
                <a:solidFill>
                  <a:prstClr val="black"/>
                </a:solidFill>
                <a:latin typeface="メイリオ" panose="020B0604030504040204" pitchFamily="50" charset="-128"/>
                <a:ea typeface="メイリオ" panose="020B0604030504040204" pitchFamily="50" charset="-128"/>
              </a:rPr>
              <a:t> Web</a:t>
            </a:r>
            <a:r>
              <a:rPr lang="ja-JP" altLang="en-US" sz="900" dirty="0">
                <a:solidFill>
                  <a:prstClr val="black"/>
                </a:solidFill>
                <a:latin typeface="メイリオ" panose="020B0604030504040204" pitchFamily="50" charset="-128"/>
                <a:ea typeface="メイリオ" panose="020B0604030504040204" pitchFamily="50" charset="-128"/>
              </a:rPr>
              <a:t>ディレクター</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	株式会社〇〇〇〇を退社</a:t>
            </a: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eaLnBrk="1" fontAlgn="auto" hangingPunct="1">
              <a:spcBef>
                <a:spcPts val="0"/>
              </a:spcBef>
              <a:spcAft>
                <a:spcPts val="600"/>
              </a:spcAft>
              <a:tabLst>
                <a:tab pos="1076325" algn="l"/>
              </a:tabLst>
              <a:defRPr/>
            </a:pP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1050" dirty="0">
                <a:solidFill>
                  <a:prstClr val="black"/>
                </a:solidFill>
                <a:latin typeface="メイリオ" panose="020B0604030504040204" pitchFamily="50" charset="-128"/>
                <a:ea typeface="メイリオ" panose="020B0604030504040204" pitchFamily="50" charset="-128"/>
              </a:rPr>
              <a:t>0000</a:t>
            </a:r>
            <a:r>
              <a:rPr lang="ja-JP" altLang="en-US" sz="1050" dirty="0">
                <a:solidFill>
                  <a:prstClr val="black"/>
                </a:solidFill>
                <a:latin typeface="メイリオ" panose="020B0604030504040204" pitchFamily="50" charset="-128"/>
                <a:ea typeface="メイリオ" panose="020B0604030504040204" pitchFamily="50" charset="-128"/>
              </a:rPr>
              <a:t>年</a:t>
            </a:r>
            <a:r>
              <a:rPr lang="en-US" altLang="ja-JP" sz="1050" dirty="0">
                <a:solidFill>
                  <a:prstClr val="black"/>
                </a:solidFill>
                <a:latin typeface="メイリオ" panose="020B0604030504040204" pitchFamily="50" charset="-128"/>
                <a:ea typeface="メイリオ" panose="020B0604030504040204" pitchFamily="50" charset="-128"/>
              </a:rPr>
              <a:t>00</a:t>
            </a:r>
            <a:r>
              <a:rPr lang="ja-JP" altLang="en-US" sz="1050" dirty="0">
                <a:solidFill>
                  <a:prstClr val="black"/>
                </a:solidFill>
                <a:latin typeface="メイリオ" panose="020B0604030504040204" pitchFamily="50" charset="-128"/>
                <a:ea typeface="メイリオ" panose="020B0604030504040204" pitchFamily="50" charset="-128"/>
              </a:rPr>
              <a:t>月	株式会社〇〇〇〇へ入社</a:t>
            </a:r>
            <a:endParaRPr lang="en-US" altLang="ja-JP" sz="1050" dirty="0">
              <a:solidFill>
                <a:prstClr val="black"/>
              </a:solidFill>
              <a:latin typeface="メイリオ" panose="020B0604030504040204" pitchFamily="50" charset="-128"/>
              <a:ea typeface="メイリオ" panose="020B0604030504040204" pitchFamily="50" charset="-128"/>
            </a:endParaRPr>
          </a:p>
          <a:p>
            <a:pPr marL="1076325" indent="-1076325" eaLnBrk="1" fontAlgn="auto" hangingPunct="1">
              <a:spcBef>
                <a:spcPts val="0"/>
              </a:spcBef>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a:t>
            </a:r>
            <a:r>
              <a:rPr lang="ja-JP" altLang="en-US" sz="900" dirty="0">
                <a:solidFill>
                  <a:prstClr val="black"/>
                </a:solidFill>
                <a:latin typeface="メイリオ" panose="020B0604030504040204" pitchFamily="50" charset="-128"/>
                <a:ea typeface="メイリオ" panose="020B0604030504040204" pitchFamily="50" charset="-128"/>
              </a:rPr>
              <a:t>月</a:t>
            </a:r>
            <a:r>
              <a:rPr lang="en-US" altLang="ja-JP" sz="900" dirty="0">
                <a:solidFill>
                  <a:prstClr val="black"/>
                </a:solidFill>
                <a:latin typeface="メイリオ" panose="020B0604030504040204" pitchFamily="50" charset="-128"/>
                <a:ea typeface="メイリオ" panose="020B0604030504040204" pitchFamily="50" charset="-128"/>
              </a:rPr>
              <a:t>〜0000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eaLnBrk="1" fontAlgn="auto" hangingPunct="1">
              <a:spcBef>
                <a:spcPts val="0"/>
              </a:spcBef>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Web</a:t>
            </a:r>
            <a:r>
              <a:rPr lang="ja-JP" altLang="en-US" sz="900" dirty="0">
                <a:solidFill>
                  <a:prstClr val="black"/>
                </a:solidFill>
                <a:latin typeface="メイリオ" panose="020B0604030504040204" pitchFamily="50" charset="-128"/>
                <a:ea typeface="メイリオ" panose="020B0604030504040204" pitchFamily="50" charset="-128"/>
              </a:rPr>
              <a:t>ディレクター</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eaLnBrk="1" fontAlgn="auto" hangingPunct="1">
              <a:spcBef>
                <a:spcPts val="0"/>
              </a:spcBef>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a:t>
            </a:r>
          </a:p>
          <a:p>
            <a:pPr marL="1076325" indent="-1076325" eaLnBrk="1" fontAlgn="auto" hangingPunct="1">
              <a:spcBef>
                <a:spcPts val="0"/>
              </a:spcBef>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r>
              <a:rPr lang="en-US" altLang="ja-JP" sz="900" dirty="0">
                <a:solidFill>
                  <a:prstClr val="black"/>
                </a:solidFill>
                <a:latin typeface="メイリオ" panose="020B0604030504040204" pitchFamily="50" charset="-128"/>
                <a:ea typeface="メイリオ" panose="020B0604030504040204" pitchFamily="50" charset="-128"/>
              </a:rPr>
              <a:t>〜0000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eaLnBrk="1" fontAlgn="auto" hangingPunct="1">
              <a:spcBef>
                <a:spcPts val="0"/>
              </a:spcBef>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rPr>
              <a:t>リーダー／</a:t>
            </a:r>
            <a:r>
              <a:rPr lang="en-US" altLang="ja-JP" sz="900" dirty="0">
                <a:solidFill>
                  <a:prstClr val="black"/>
                </a:solidFill>
                <a:latin typeface="メイリオ" panose="020B0604030504040204" pitchFamily="50" charset="-128"/>
                <a:ea typeface="メイリオ" panose="020B0604030504040204" pitchFamily="50" charset="-128"/>
              </a:rPr>
              <a:t>Web</a:t>
            </a:r>
            <a:r>
              <a:rPr lang="ja-JP" altLang="en-US" sz="900" dirty="0">
                <a:solidFill>
                  <a:prstClr val="black"/>
                </a:solidFill>
                <a:latin typeface="メイリオ" panose="020B0604030504040204" pitchFamily="50" charset="-128"/>
                <a:ea typeface="メイリオ" panose="020B0604030504040204" pitchFamily="50" charset="-128"/>
              </a:rPr>
              <a:t>ディレクター</a:t>
            </a:r>
            <a:endParaRPr lang="en-US" altLang="ja-JP" sz="900" dirty="0">
              <a:solidFill>
                <a:prstClr val="black"/>
              </a:solidFill>
              <a:latin typeface="メイリオ" panose="020B0604030504040204" pitchFamily="50" charset="-128"/>
              <a:ea typeface="メイリオ" panose="020B0604030504040204" pitchFamily="50" charset="-128"/>
            </a:endParaRPr>
          </a:p>
          <a:p>
            <a:pPr marL="1076325" indent="-1076325">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a:t>
            </a:r>
          </a:p>
          <a:p>
            <a:pPr marL="1076325" indent="-1076325">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0000</a:t>
            </a:r>
            <a:r>
              <a:rPr lang="ja-JP" altLang="en-US" sz="900" dirty="0">
                <a:solidFill>
                  <a:prstClr val="black"/>
                </a:solidFill>
                <a:latin typeface="メイリオ" panose="020B0604030504040204" pitchFamily="50" charset="-128"/>
                <a:ea typeface="メイリオ" panose="020B0604030504040204" pitchFamily="50" charset="-128"/>
              </a:rPr>
              <a:t>年</a:t>
            </a:r>
            <a:r>
              <a:rPr lang="en-US" altLang="ja-JP" sz="900" dirty="0">
                <a:solidFill>
                  <a:prstClr val="black"/>
                </a:solidFill>
                <a:latin typeface="メイリオ" panose="020B0604030504040204" pitchFamily="50" charset="-128"/>
                <a:ea typeface="メイリオ" panose="020B0604030504040204" pitchFamily="50" charset="-128"/>
              </a:rPr>
              <a:t>00</a:t>
            </a:r>
            <a:r>
              <a:rPr lang="ja-JP" altLang="en-US" sz="900" dirty="0">
                <a:solidFill>
                  <a:prstClr val="black"/>
                </a:solidFill>
                <a:latin typeface="メイリオ" panose="020B0604030504040204" pitchFamily="50" charset="-128"/>
                <a:ea typeface="メイリオ" panose="020B0604030504040204" pitchFamily="50" charset="-128"/>
              </a:rPr>
              <a:t>月</a:t>
            </a:r>
            <a:r>
              <a:rPr lang="en-US" altLang="ja-JP" sz="900" dirty="0">
                <a:solidFill>
                  <a:prstClr val="black"/>
                </a:solidFill>
                <a:latin typeface="メイリオ" panose="020B0604030504040204" pitchFamily="50" charset="-128"/>
                <a:ea typeface="メイリオ" panose="020B0604030504040204" pitchFamily="50" charset="-128"/>
              </a:rPr>
              <a:t>〜</a:t>
            </a:r>
          </a:p>
          <a:p>
            <a:pPr marL="1076325" indent="-1076325">
              <a:spcAft>
                <a:spcPts val="600"/>
              </a:spcAft>
              <a:tabLst>
                <a:tab pos="1076325" algn="l"/>
              </a:tabLst>
              <a:defRPr/>
            </a:pPr>
            <a:r>
              <a:rPr lang="en-US" altLang="ja-JP" sz="900" dirty="0">
                <a:solidFill>
                  <a:prstClr val="black"/>
                </a:solidFill>
                <a:latin typeface="メイリオ" panose="020B0604030504040204" pitchFamily="50" charset="-128"/>
                <a:ea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rPr>
              <a:t>チーフ／</a:t>
            </a:r>
            <a:r>
              <a:rPr lang="en-US" altLang="ja-JP" sz="900" dirty="0">
                <a:solidFill>
                  <a:prstClr val="black"/>
                </a:solidFill>
                <a:latin typeface="メイリオ" panose="020B0604030504040204" pitchFamily="50" charset="-128"/>
                <a:ea typeface="メイリオ" panose="020B0604030504040204" pitchFamily="50" charset="-128"/>
              </a:rPr>
              <a:t> Web</a:t>
            </a:r>
            <a:r>
              <a:rPr lang="ja-JP" altLang="en-US" sz="900" dirty="0">
                <a:solidFill>
                  <a:prstClr val="black"/>
                </a:solidFill>
                <a:latin typeface="メイリオ" panose="020B0604030504040204" pitchFamily="50" charset="-128"/>
                <a:ea typeface="メイリオ" panose="020B0604030504040204" pitchFamily="50" charset="-128"/>
              </a:rPr>
              <a:t>ディレクター</a:t>
            </a:r>
            <a:endParaRPr lang="en-US" altLang="ja-JP" sz="900" dirty="0">
              <a:solidFill>
                <a:prstClr val="black"/>
              </a:solidFill>
              <a:latin typeface="メイリオ" panose="020B0604030504040204" pitchFamily="50" charset="-128"/>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15C29E2A-D3FF-4901-678D-1268440734C2}"/>
              </a:ext>
            </a:extLst>
          </p:cNvPr>
          <p:cNvSpPr>
            <a:spLocks noGrp="1"/>
          </p:cNvSpPr>
          <p:nvPr>
            <p:ph type="sldNum" sz="quarter" idx="4"/>
          </p:nvPr>
        </p:nvSpPr>
        <p:spPr/>
        <p:txBody>
          <a:bodyPr/>
          <a:lstStyle/>
          <a:p>
            <a:fld id="{9FDA8128-5015-4BEA-9CEB-A710842D17F7}" type="slidenum">
              <a:rPr kumimoji="1" lang="ja-JP" altLang="en-US" smtClean="0"/>
              <a:pPr/>
              <a:t>4</a:t>
            </a:fld>
            <a:endParaRPr kumimoji="1" lang="ja-JP" altLang="en-US" dirty="0"/>
          </a:p>
        </p:txBody>
      </p:sp>
      <p:sp>
        <p:nvSpPr>
          <p:cNvPr id="2" name="テキスト ボックス 1">
            <a:extLst>
              <a:ext uri="{FF2B5EF4-FFF2-40B4-BE49-F238E27FC236}">
                <a16:creationId xmlns:a16="http://schemas.microsoft.com/office/drawing/2014/main" id="{E0C8145D-55D3-D4DB-3BCF-07BF4F039518}"/>
              </a:ext>
            </a:extLst>
          </p:cNvPr>
          <p:cNvSpPr txBox="1"/>
          <p:nvPr/>
        </p:nvSpPr>
        <p:spPr>
          <a:xfrm>
            <a:off x="5311648" y="5614034"/>
            <a:ext cx="4135718" cy="954107"/>
          </a:xfrm>
          <a:prstGeom prst="rect">
            <a:avLst/>
          </a:prstGeom>
          <a:noFill/>
        </p:spPr>
        <p:txBody>
          <a:bodyPr wrap="square">
            <a:spAutoFit/>
          </a:bodyPr>
          <a:lstStyle/>
          <a:p>
            <a:pPr eaLnBrk="1" fontAlgn="auto" hangingPunct="1">
              <a:spcBef>
                <a:spcPts val="0"/>
              </a:spcBef>
              <a:spcAft>
                <a:spcPts val="0"/>
              </a:spcAft>
              <a:defRPr/>
            </a:pP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リーダー</a:t>
            </a:r>
            <a:endParaRPr lang="en-US" altLang="ja-JP" sz="800" dirty="0">
              <a:solidFill>
                <a:prstClr val="black"/>
              </a:solidFill>
              <a:latin typeface="メイリオ" panose="020B0604030504040204" pitchFamily="50" charset="-128"/>
              <a:ea typeface="メイリオ" panose="020B0604030504040204" pitchFamily="50" charset="-128"/>
            </a:endParaRPr>
          </a:p>
          <a:p>
            <a:pPr>
              <a:defRPr/>
            </a:pPr>
            <a:r>
              <a:rPr lang="ja-JP" altLang="en-US" sz="800" dirty="0">
                <a:solidFill>
                  <a:prstClr val="black"/>
                </a:solidFill>
                <a:latin typeface="メイリオ" panose="020B0604030504040204" pitchFamily="50" charset="-128"/>
                <a:ea typeface="メイリオ" panose="020B0604030504040204" pitchFamily="50" charset="-128"/>
              </a:rPr>
              <a:t>　ダミーテキストダミーテキストダミーテキストダミーテキストダミーテキストダミーテキストダミーテキストダミーテキストダミーテキストダミーテキスト</a:t>
            </a:r>
            <a:endParaRPr lang="en-US" altLang="ja-JP" sz="8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lang="en-US" altLang="ja-JP" sz="8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チーフ</a:t>
            </a:r>
            <a:endParaRPr lang="en-US" altLang="ja-JP" sz="800" dirty="0">
              <a:solidFill>
                <a:prstClr val="black"/>
              </a:solidFill>
              <a:latin typeface="メイリオ" panose="020B0604030504040204" pitchFamily="50" charset="-128"/>
              <a:ea typeface="メイリオ" panose="020B0604030504040204" pitchFamily="50" charset="-128"/>
            </a:endParaRPr>
          </a:p>
          <a:p>
            <a:pPr>
              <a:defRPr/>
            </a:pPr>
            <a:r>
              <a:rPr lang="ja-JP" altLang="en-US" sz="800" dirty="0">
                <a:solidFill>
                  <a:prstClr val="black"/>
                </a:solidFill>
                <a:latin typeface="メイリオ" panose="020B0604030504040204" pitchFamily="50" charset="-128"/>
                <a:ea typeface="メイリオ" panose="020B0604030504040204" pitchFamily="50" charset="-128"/>
              </a:rPr>
              <a:t>　ダミーテキストダミーテキストダミーテキストダミーテキストダミーテキストダミーテキストダミーテキストダミーテキストダミーテキストダミーテキスト</a:t>
            </a:r>
          </a:p>
        </p:txBody>
      </p:sp>
      <p:sp>
        <p:nvSpPr>
          <p:cNvPr id="8" name="テキスト ボックス 7">
            <a:extLst>
              <a:ext uri="{FF2B5EF4-FFF2-40B4-BE49-F238E27FC236}">
                <a16:creationId xmlns:a16="http://schemas.microsoft.com/office/drawing/2014/main" id="{E6D2CD7D-EF6D-6D7E-76A1-98541ED09E85}"/>
              </a:ext>
            </a:extLst>
          </p:cNvPr>
          <p:cNvSpPr txBox="1"/>
          <p:nvPr/>
        </p:nvSpPr>
        <p:spPr>
          <a:xfrm>
            <a:off x="458633" y="3527231"/>
            <a:ext cx="4627012" cy="830997"/>
          </a:xfrm>
          <a:prstGeom prst="rect">
            <a:avLst/>
          </a:prstGeom>
          <a:noFill/>
        </p:spPr>
        <p:txBody>
          <a:bodyPr wrap="square">
            <a:spAutoFit/>
          </a:bodyPr>
          <a:lstStyle/>
          <a:p>
            <a:pPr>
              <a:defRPr/>
            </a:pPr>
            <a:r>
              <a:rPr lang="en-US" altLang="ja-JP" sz="1200" b="1" dirty="0">
                <a:solidFill>
                  <a:prstClr val="black"/>
                </a:solidFill>
                <a:latin typeface="メイリオ" panose="020B0604030504040204" pitchFamily="50" charset="-128"/>
                <a:ea typeface="メイリオ" panose="020B0604030504040204" pitchFamily="50" charset="-128"/>
              </a:rPr>
              <a:t>About me</a:t>
            </a:r>
          </a:p>
          <a:p>
            <a:pPr>
              <a:defRPr/>
            </a:pPr>
            <a:r>
              <a:rPr lang="ja-JP" altLang="en-US" sz="900" dirty="0">
                <a:solidFill>
                  <a:prstClr val="black"/>
                </a:solidFill>
                <a:latin typeface="メイリオ" panose="020B0604030504040204" pitchFamily="50" charset="-128"/>
                <a:ea typeface="メイリオ" panose="020B0604030504040204" pitchFamily="50" charset="-128"/>
              </a:rPr>
              <a:t>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endParaRPr lang="en-US" altLang="ja-JP" sz="900" dirty="0">
              <a:solidFill>
                <a:prstClr val="black"/>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8115D111-3F9E-1D40-767A-19CBEAF86A5C}"/>
              </a:ext>
            </a:extLst>
          </p:cNvPr>
          <p:cNvGrpSpPr/>
          <p:nvPr/>
        </p:nvGrpSpPr>
        <p:grpSpPr>
          <a:xfrm>
            <a:off x="482936" y="874520"/>
            <a:ext cx="1794805" cy="2433610"/>
            <a:chOff x="482936" y="874520"/>
            <a:chExt cx="1794805" cy="2433610"/>
          </a:xfrm>
        </p:grpSpPr>
        <p:sp>
          <p:nvSpPr>
            <p:cNvPr id="5" name="正方形/長方形 4">
              <a:extLst>
                <a:ext uri="{FF2B5EF4-FFF2-40B4-BE49-F238E27FC236}">
                  <a16:creationId xmlns:a16="http://schemas.microsoft.com/office/drawing/2014/main" id="{EB09CD13-AF9C-8FE0-A7C3-E2B5D59AF1D0}"/>
                </a:ext>
              </a:extLst>
            </p:cNvPr>
            <p:cNvSpPr/>
            <p:nvPr/>
          </p:nvSpPr>
          <p:spPr>
            <a:xfrm>
              <a:off x="482937" y="874520"/>
              <a:ext cx="1794804" cy="2433610"/>
            </a:xfrm>
            <a:prstGeom prst="rect">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メイリオ" panose="020B0604030504040204" pitchFamily="50" charset="-128"/>
                  <a:ea typeface="メイリオ" panose="020B0604030504040204" pitchFamily="50" charset="-128"/>
                </a:rPr>
                <a:t>Image</a:t>
              </a:r>
            </a:p>
            <a:p>
              <a:pPr algn="ct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履歴書の写真を</a:t>
              </a:r>
              <a:endParaRPr lang="en-US" altLang="ja-JP" sz="800" dirty="0">
                <a:solidFill>
                  <a:schemeClr val="bg1"/>
                </a:solidFill>
                <a:latin typeface="メイリオ" panose="020B0604030504040204" pitchFamily="50" charset="-128"/>
                <a:ea typeface="メイリオ" panose="020B0604030504040204" pitchFamily="50" charset="-128"/>
              </a:endParaRPr>
            </a:p>
            <a:p>
              <a:pPr algn="ctr"/>
              <a:r>
                <a:rPr lang="ja-JP" altLang="en-US" sz="800" dirty="0">
                  <a:solidFill>
                    <a:schemeClr val="bg1"/>
                  </a:solidFill>
                  <a:latin typeface="メイリオ" panose="020B0604030504040204" pitchFamily="50" charset="-128"/>
                  <a:ea typeface="メイリオ" panose="020B0604030504040204" pitchFamily="50" charset="-128"/>
                </a:rPr>
                <a:t>比率そのままで使用可</a:t>
              </a:r>
              <a:endParaRPr lang="en-US" altLang="ja-JP" sz="800" dirty="0">
                <a:solidFill>
                  <a:schemeClr val="bg1"/>
                </a:solidFill>
                <a:latin typeface="メイリオ" panose="020B0604030504040204" pitchFamily="50" charset="-128"/>
                <a:ea typeface="メイリオ" panose="020B0604030504040204" pitchFamily="50" charset="-128"/>
              </a:endParaRPr>
            </a:p>
            <a:p>
              <a:pPr algn="ct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正方形でも</a:t>
              </a:r>
              <a:r>
                <a:rPr lang="en-US" altLang="ja-JP" sz="800" dirty="0">
                  <a:solidFill>
                    <a:schemeClr val="bg1"/>
                  </a:solidFill>
                  <a:latin typeface="メイリオ" panose="020B0604030504040204" pitchFamily="50" charset="-128"/>
                  <a:ea typeface="メイリオ" panose="020B0604030504040204" pitchFamily="50" charset="-128"/>
                </a:rPr>
                <a:t>OK</a:t>
              </a:r>
              <a:endParaRPr lang="ja-JP" altLang="en-US" sz="600"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3BB91F8-7247-BFB9-B144-980531571571}"/>
                </a:ext>
              </a:extLst>
            </p:cNvPr>
            <p:cNvSpPr/>
            <p:nvPr/>
          </p:nvSpPr>
          <p:spPr>
            <a:xfrm>
              <a:off x="482936" y="874520"/>
              <a:ext cx="1794804" cy="1796400"/>
            </a:xfrm>
            <a:prstGeom prst="rect">
              <a:avLst/>
            </a:prstGeom>
            <a:no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62432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3764-DAAE-8A62-D57D-28D26493AC58}"/>
            </a:ext>
          </a:extLst>
        </p:cNvPr>
        <p:cNvGrpSpPr/>
        <p:nvPr/>
      </p:nvGrpSpPr>
      <p:grpSpPr>
        <a:xfrm>
          <a:off x="0" y="0"/>
          <a:ext cx="0" cy="0"/>
          <a:chOff x="0" y="0"/>
          <a:chExt cx="0" cy="0"/>
        </a:xfrm>
      </p:grpSpPr>
      <p:sp>
        <p:nvSpPr>
          <p:cNvPr id="5" name="テキスト ボックス 12">
            <a:extLst>
              <a:ext uri="{FF2B5EF4-FFF2-40B4-BE49-F238E27FC236}">
                <a16:creationId xmlns:a16="http://schemas.microsoft.com/office/drawing/2014/main" id="{6FF26A67-B66C-3E2D-A3B8-C1D59A55CF38}"/>
              </a:ext>
            </a:extLst>
          </p:cNvPr>
          <p:cNvSpPr txBox="1">
            <a:spLocks noChangeArrowheads="1"/>
          </p:cNvSpPr>
          <p:nvPr/>
        </p:nvSpPr>
        <p:spPr bwMode="auto">
          <a:xfrm>
            <a:off x="3847913" y="3262780"/>
            <a:ext cx="2210175"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rIns="180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コーポレートサイト</a:t>
            </a:r>
          </a:p>
        </p:txBody>
      </p:sp>
      <p:sp>
        <p:nvSpPr>
          <p:cNvPr id="6" name="テキスト ボックス 15">
            <a:extLst>
              <a:ext uri="{FF2B5EF4-FFF2-40B4-BE49-F238E27FC236}">
                <a16:creationId xmlns:a16="http://schemas.microsoft.com/office/drawing/2014/main" id="{EB1AFB52-6EE5-FCD7-85E0-715EEA623514}"/>
              </a:ext>
            </a:extLst>
          </p:cNvPr>
          <p:cNvSpPr txBox="1">
            <a:spLocks noChangeArrowheads="1"/>
          </p:cNvSpPr>
          <p:nvPr/>
        </p:nvSpPr>
        <p:spPr bwMode="auto">
          <a:xfrm>
            <a:off x="3847913" y="3590925"/>
            <a:ext cx="264779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0" rIns="18000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900" dirty="0">
                <a:solidFill>
                  <a:srgbClr val="000000"/>
                </a:solidFill>
                <a:latin typeface="メイリオ" panose="020B0604030504040204" pitchFamily="50" charset="-128"/>
                <a:ea typeface="メイリオ" panose="020B0604030504040204" pitchFamily="50" charset="-128"/>
              </a:rPr>
              <a:t>Web</a:t>
            </a:r>
            <a:r>
              <a:rPr lang="ja-JP" altLang="en-US" sz="900" dirty="0">
                <a:solidFill>
                  <a:srgbClr val="000000"/>
                </a:solidFill>
                <a:latin typeface="メイリオ" panose="020B0604030504040204" pitchFamily="50" charset="-128"/>
                <a:ea typeface="メイリオ" panose="020B0604030504040204" pitchFamily="50" charset="-128"/>
              </a:rPr>
              <a:t>ディレクター</a:t>
            </a:r>
            <a:endParaRPr lang="en-US" altLang="ja-JP" sz="9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zh-CN" altLang="en-US" sz="900" dirty="0">
                <a:solidFill>
                  <a:srgbClr val="000000"/>
                </a:solidFill>
                <a:latin typeface="メイリオ" panose="020B0604030504040204" pitchFamily="50" charset="-128"/>
                <a:ea typeface="メイリオ" panose="020B0604030504040204" pitchFamily="50" charset="-128"/>
              </a:rPr>
              <a:t>株式会社〇〇〇〇（</a:t>
            </a:r>
            <a:r>
              <a:rPr lang="en-US" altLang="zh-CN" sz="900" dirty="0">
                <a:solidFill>
                  <a:srgbClr val="000000"/>
                </a:solidFill>
                <a:latin typeface="メイリオ" panose="020B0604030504040204" pitchFamily="50" charset="-128"/>
                <a:ea typeface="メイリオ" panose="020B0604030504040204" pitchFamily="50" charset="-128"/>
              </a:rPr>
              <a:t>0000</a:t>
            </a:r>
            <a:r>
              <a:rPr lang="zh-CN" altLang="en-US" sz="900" dirty="0">
                <a:solidFill>
                  <a:srgbClr val="000000"/>
                </a:solidFill>
                <a:latin typeface="メイリオ" panose="020B0604030504040204" pitchFamily="50" charset="-128"/>
                <a:ea typeface="メイリオ" panose="020B0604030504040204" pitchFamily="50" charset="-128"/>
              </a:rPr>
              <a:t>年</a:t>
            </a:r>
            <a:r>
              <a:rPr lang="en-US" altLang="zh-CN" sz="900" dirty="0">
                <a:solidFill>
                  <a:srgbClr val="000000"/>
                </a:solidFill>
                <a:latin typeface="メイリオ" panose="020B0604030504040204" pitchFamily="50" charset="-128"/>
                <a:ea typeface="メイリオ" panose="020B0604030504040204" pitchFamily="50" charset="-128"/>
              </a:rPr>
              <a:t>0</a:t>
            </a:r>
            <a:r>
              <a:rPr lang="zh-CN" altLang="en-US" sz="900" dirty="0">
                <a:solidFill>
                  <a:srgbClr val="000000"/>
                </a:solidFill>
                <a:latin typeface="メイリオ" panose="020B0604030504040204" pitchFamily="50" charset="-128"/>
                <a:ea typeface="メイリオ" panose="020B0604030504040204" pitchFamily="50" charset="-128"/>
              </a:rPr>
              <a:t>月 ～ 在籍中）</a:t>
            </a:r>
          </a:p>
        </p:txBody>
      </p:sp>
      <p:sp>
        <p:nvSpPr>
          <p:cNvPr id="2" name="スライド番号プレースホルダー 1">
            <a:extLst>
              <a:ext uri="{FF2B5EF4-FFF2-40B4-BE49-F238E27FC236}">
                <a16:creationId xmlns:a16="http://schemas.microsoft.com/office/drawing/2014/main" id="{8A02C398-1184-3244-8EA4-CF53055E0304}"/>
              </a:ext>
            </a:extLst>
          </p:cNvPr>
          <p:cNvSpPr>
            <a:spLocks noGrp="1"/>
          </p:cNvSpPr>
          <p:nvPr>
            <p:ph type="sldNum" sz="quarter" idx="4"/>
          </p:nvPr>
        </p:nvSpPr>
        <p:spPr/>
        <p:txBody>
          <a:bodyPr/>
          <a:lstStyle/>
          <a:p>
            <a:fld id="{75FFEF5F-5CEB-48F8-B25D-01CAF02398D3}" type="slidenum">
              <a:rPr kumimoji="1" lang="ja-JP" altLang="en-US" smtClean="0"/>
              <a:t>5</a:t>
            </a:fld>
            <a:endParaRPr kumimoji="1" lang="ja-JP" altLang="en-US"/>
          </a:p>
        </p:txBody>
      </p:sp>
      <p:sp>
        <p:nvSpPr>
          <p:cNvPr id="4" name="テキスト ボックス 5">
            <a:extLst>
              <a:ext uri="{FF2B5EF4-FFF2-40B4-BE49-F238E27FC236}">
                <a16:creationId xmlns:a16="http://schemas.microsoft.com/office/drawing/2014/main" id="{4B91E6D8-8F80-A235-4BBF-41901560FFDE}"/>
              </a:ext>
            </a:extLst>
          </p:cNvPr>
          <p:cNvSpPr txBox="1">
            <a:spLocks noChangeArrowheads="1"/>
          </p:cNvSpPr>
          <p:nvPr/>
        </p:nvSpPr>
        <p:spPr bwMode="auto">
          <a:xfrm>
            <a:off x="171410" y="162409"/>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プロジェクト実績</a:t>
            </a:r>
            <a:endParaRPr lang="zh-TW" altLang="en-US" sz="16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829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D9A09BC-F6B0-8BC7-EC9C-66A516FED557}"/>
              </a:ext>
            </a:extLst>
          </p:cNvPr>
          <p:cNvPicPr>
            <a:picLocks noChangeAspect="1"/>
          </p:cNvPicPr>
          <p:nvPr/>
        </p:nvPicPr>
        <p:blipFill rotWithShape="1">
          <a:blip r:embed="rId2">
            <a:extLst>
              <a:ext uri="{28A0092B-C50C-407E-A947-70E740481C1C}">
                <a14:useLocalDpi xmlns:a14="http://schemas.microsoft.com/office/drawing/2010/main" val="0"/>
              </a:ext>
            </a:extLst>
          </a:blip>
          <a:srcRect b="2705"/>
          <a:stretch>
            <a:fillRect/>
          </a:stretch>
        </p:blipFill>
        <p:spPr>
          <a:xfrm>
            <a:off x="5507574" y="841991"/>
            <a:ext cx="1274400" cy="5695285"/>
          </a:xfrm>
          <a:prstGeom prst="rect">
            <a:avLst/>
          </a:prstGeom>
        </p:spPr>
      </p:pic>
      <p:pic>
        <p:nvPicPr>
          <p:cNvPr id="14" name="図 13">
            <a:extLst>
              <a:ext uri="{FF2B5EF4-FFF2-40B4-BE49-F238E27FC236}">
                <a16:creationId xmlns:a16="http://schemas.microsoft.com/office/drawing/2014/main" id="{C25672B0-CCA6-8975-DBD3-ED54525F78F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54593" y="841994"/>
            <a:ext cx="2858400" cy="5695284"/>
          </a:xfrm>
          <a:prstGeom prst="rect">
            <a:avLst/>
          </a:prstGeom>
        </p:spPr>
      </p:pic>
      <p:sp>
        <p:nvSpPr>
          <p:cNvPr id="4" name="テキスト ボックス 5">
            <a:extLst>
              <a:ext uri="{FF2B5EF4-FFF2-40B4-BE49-F238E27FC236}">
                <a16:creationId xmlns:a16="http://schemas.microsoft.com/office/drawing/2014/main" id="{AAFC0FC7-A690-FE36-551F-D5F9DED21B39}"/>
              </a:ext>
            </a:extLst>
          </p:cNvPr>
          <p:cNvSpPr txBox="1">
            <a:spLocks noChangeArrowheads="1"/>
          </p:cNvSpPr>
          <p:nvPr/>
        </p:nvSpPr>
        <p:spPr bwMode="auto">
          <a:xfrm>
            <a:off x="171410" y="162409"/>
            <a:ext cx="55194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600" b="1" dirty="0">
                <a:solidFill>
                  <a:srgbClr val="000000"/>
                </a:solidFill>
                <a:latin typeface="メイリオ" panose="020B0604030504040204" pitchFamily="50" charset="-128"/>
                <a:ea typeface="メイリオ" panose="020B0604030504040204" pitchFamily="50" charset="-128"/>
              </a:rPr>
              <a:t>コーポレートサイトリニューアル／〇〇〇〇〇〇</a:t>
            </a:r>
            <a:r>
              <a:rPr lang="zh-TW" altLang="en-US" sz="1600" b="1" dirty="0">
                <a:solidFill>
                  <a:srgbClr val="000000"/>
                </a:solidFill>
                <a:latin typeface="メイリオ" panose="020B0604030504040204" pitchFamily="50" charset="-128"/>
                <a:ea typeface="メイリオ" panose="020B0604030504040204" pitchFamily="50" charset="-128"/>
              </a:rPr>
              <a:t>株式会社</a:t>
            </a:r>
          </a:p>
        </p:txBody>
      </p:sp>
      <p:grpSp>
        <p:nvGrpSpPr>
          <p:cNvPr id="18" name="グループ化 17">
            <a:extLst>
              <a:ext uri="{FF2B5EF4-FFF2-40B4-BE49-F238E27FC236}">
                <a16:creationId xmlns:a16="http://schemas.microsoft.com/office/drawing/2014/main" id="{26AE1544-39C3-BA59-E851-7474A966E6DA}"/>
              </a:ext>
            </a:extLst>
          </p:cNvPr>
          <p:cNvGrpSpPr/>
          <p:nvPr/>
        </p:nvGrpSpPr>
        <p:grpSpPr>
          <a:xfrm>
            <a:off x="217359" y="3328180"/>
            <a:ext cx="5054600" cy="1718233"/>
            <a:chOff x="217359" y="1266464"/>
            <a:chExt cx="5054600" cy="1718233"/>
          </a:xfrm>
        </p:grpSpPr>
        <p:sp>
          <p:nvSpPr>
            <p:cNvPr id="19" name="テキスト ボックス 13">
              <a:extLst>
                <a:ext uri="{FF2B5EF4-FFF2-40B4-BE49-F238E27FC236}">
                  <a16:creationId xmlns:a16="http://schemas.microsoft.com/office/drawing/2014/main" id="{244E1BAB-9C26-0FBD-E700-6E953B1FEFBD}"/>
                </a:ext>
              </a:extLst>
            </p:cNvPr>
            <p:cNvSpPr txBox="1">
              <a:spLocks noChangeArrowheads="1"/>
            </p:cNvSpPr>
            <p:nvPr/>
          </p:nvSpPr>
          <p:spPr bwMode="auto">
            <a:xfrm>
              <a:off x="217359" y="1266464"/>
              <a:ext cx="505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 typeface="Arial" panose="020B0604020202020204" pitchFamily="34" charset="0"/>
                <a:buNone/>
              </a:pPr>
              <a:r>
                <a:rPr lang="ja-JP" altLang="en-US" sz="1200" b="1" dirty="0">
                  <a:solidFill>
                    <a:srgbClr val="000000"/>
                  </a:solidFill>
                  <a:latin typeface="メイリオ" panose="020B0604030504040204" pitchFamily="50" charset="-128"/>
                  <a:ea typeface="メイリオ" panose="020B0604030504040204" pitchFamily="50" charset="-128"/>
                </a:rPr>
                <a:t>今後の発注も左右される総ページ数</a:t>
              </a:r>
              <a:r>
                <a:rPr lang="en-US" altLang="ja-JP" sz="1200" b="1" dirty="0">
                  <a:solidFill>
                    <a:srgbClr val="000000"/>
                  </a:solidFill>
                  <a:latin typeface="メイリオ" panose="020B0604030504040204" pitchFamily="50" charset="-128"/>
                  <a:ea typeface="メイリオ" panose="020B0604030504040204" pitchFamily="50" charset="-128"/>
                </a:rPr>
                <a:t>500</a:t>
              </a:r>
              <a:r>
                <a:rPr lang="ja-JP" altLang="en-US" sz="1200" b="1" dirty="0">
                  <a:solidFill>
                    <a:srgbClr val="000000"/>
                  </a:solidFill>
                  <a:latin typeface="メイリオ" panose="020B0604030504040204" pitchFamily="50" charset="-128"/>
                  <a:ea typeface="メイリオ" panose="020B0604030504040204" pitchFamily="50" charset="-128"/>
                </a:rPr>
                <a:t>ページ規模のサイトフルリニューアル。対応が評価され長年の取引につながったプロジェクト。</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21" name="テキスト ボックス 19">
              <a:extLst>
                <a:ext uri="{FF2B5EF4-FFF2-40B4-BE49-F238E27FC236}">
                  <a16:creationId xmlns:a16="http://schemas.microsoft.com/office/drawing/2014/main" id="{4440CC94-4B27-D8A2-AA20-BE4E82EFB84B}"/>
                </a:ext>
              </a:extLst>
            </p:cNvPr>
            <p:cNvSpPr txBox="1">
              <a:spLocks noChangeArrowheads="1"/>
            </p:cNvSpPr>
            <p:nvPr/>
          </p:nvSpPr>
          <p:spPr bwMode="auto">
            <a:xfrm>
              <a:off x="217359" y="1735894"/>
              <a:ext cx="5009189" cy="124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クライアントからのご要望としては、ページボリュームと納期的にもデザインリニューアルが最重要課題であった。最終の納品物としてデザインも満足され評価された一方で、短納期にも関わらずコンテンツ見直し・提案を行い、リニューアルの意味としてこちらから方針・指針を示せたことも評価。</a:t>
              </a:r>
            </a:p>
            <a:p>
              <a:pPr eaLnBrk="1" hangingPunct="1">
                <a:lnSpc>
                  <a:spcPct val="12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また、サーバ移管も同時に行ったため、先方情報システム部とのやり取りも発生。進行中の対応はもちろん、情報システム部への対応力も評価され、グループ会社のコーポレートサイト制作・オウンドメディアなどの受注にも繋がった案件。</a:t>
              </a:r>
            </a:p>
          </p:txBody>
        </p:sp>
      </p:grpSp>
      <p:sp>
        <p:nvSpPr>
          <p:cNvPr id="27" name="テキスト ボックス 13">
            <a:extLst>
              <a:ext uri="{FF2B5EF4-FFF2-40B4-BE49-F238E27FC236}">
                <a16:creationId xmlns:a16="http://schemas.microsoft.com/office/drawing/2014/main" id="{2BF9D3D3-B8EC-0630-FF82-B75EDA3D24E7}"/>
              </a:ext>
            </a:extLst>
          </p:cNvPr>
          <p:cNvSpPr txBox="1">
            <a:spLocks noChangeArrowheads="1"/>
          </p:cNvSpPr>
          <p:nvPr/>
        </p:nvSpPr>
        <p:spPr bwMode="auto">
          <a:xfrm>
            <a:off x="2693523" y="957236"/>
            <a:ext cx="2533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150000"/>
              </a:lnSpc>
              <a:spcBef>
                <a:spcPct val="0"/>
              </a:spcBef>
              <a:buFont typeface="Arial" panose="020B0604020202020204" pitchFamily="34" charset="0"/>
              <a:buNone/>
            </a:pPr>
            <a:r>
              <a:rPr lang="ja-JP" altLang="en-US" sz="800" b="1" dirty="0">
                <a:solidFill>
                  <a:srgbClr val="000000"/>
                </a:solidFill>
                <a:latin typeface="メイリオ" panose="020B0604030504040204" pitchFamily="50" charset="-128"/>
                <a:ea typeface="メイリオ" panose="020B0604030504040204" pitchFamily="50" charset="-128"/>
              </a:rPr>
              <a:t>サイト</a:t>
            </a:r>
            <a:r>
              <a:rPr lang="en-US" altLang="ja-JP" sz="800" b="1" dirty="0">
                <a:solidFill>
                  <a:srgbClr val="000000"/>
                </a:solidFill>
                <a:latin typeface="メイリオ" panose="020B0604030504040204" pitchFamily="50" charset="-128"/>
                <a:ea typeface="メイリオ" panose="020B0604030504040204" pitchFamily="50" charset="-128"/>
              </a:rPr>
              <a:t>URL</a:t>
            </a:r>
            <a:r>
              <a:rPr lang="ja-JP" altLang="en-US" sz="800" b="1" dirty="0">
                <a:solidFill>
                  <a:srgbClr val="000000"/>
                </a:solidFill>
                <a:latin typeface="メイリオ" panose="020B0604030504040204" pitchFamily="50" charset="-128"/>
                <a:ea typeface="メイリオ" panose="020B0604030504040204" pitchFamily="50" charset="-128"/>
              </a:rPr>
              <a:t>：</a:t>
            </a:r>
            <a:r>
              <a:rPr lang="en-US" altLang="ja-JP" sz="800" dirty="0">
                <a:solidFill>
                  <a:srgbClr val="000000"/>
                </a:solidFill>
                <a:latin typeface="メイリオ" panose="020B0604030504040204" pitchFamily="50" charset="-128"/>
                <a:ea typeface="メイリオ" panose="020B0604030504040204" pitchFamily="50" charset="-128"/>
              </a:rPr>
              <a:t> </a:t>
            </a:r>
            <a:r>
              <a:rPr lang="en-US" altLang="ja-JP" sz="800" dirty="0">
                <a:solidFill>
                  <a:srgbClr val="000000"/>
                </a:solidFill>
                <a:latin typeface="メイリオ" panose="020B0604030504040204" pitchFamily="50" charset="-128"/>
                <a:ea typeface="メイリオ" panose="020B0604030504040204" pitchFamily="50" charset="-128"/>
                <a:hlinkClick r:id="rId4"/>
              </a:rPr>
              <a:t>https://no39noty.com/</a:t>
            </a:r>
            <a:endParaRPr lang="en-US" altLang="ja-JP" sz="800" dirty="0">
              <a:solidFill>
                <a:srgbClr val="000000"/>
              </a:solidFill>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C0BC48AC-035D-973E-03D8-0E10F4013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10" y="726848"/>
            <a:ext cx="231905" cy="231905"/>
          </a:xfrm>
          <a:prstGeom prst="rect">
            <a:avLst/>
          </a:prstGeom>
        </p:spPr>
      </p:pic>
      <p:grpSp>
        <p:nvGrpSpPr>
          <p:cNvPr id="20" name="グループ化 19">
            <a:extLst>
              <a:ext uri="{FF2B5EF4-FFF2-40B4-BE49-F238E27FC236}">
                <a16:creationId xmlns:a16="http://schemas.microsoft.com/office/drawing/2014/main" id="{3C001E82-56F9-9349-17D5-83A3396DCD23}"/>
              </a:ext>
            </a:extLst>
          </p:cNvPr>
          <p:cNvGrpSpPr/>
          <p:nvPr/>
        </p:nvGrpSpPr>
        <p:grpSpPr>
          <a:xfrm>
            <a:off x="274320" y="5231175"/>
            <a:ext cx="4978606" cy="1334437"/>
            <a:chOff x="274320" y="5231175"/>
            <a:chExt cx="4978606" cy="1334437"/>
          </a:xfrm>
        </p:grpSpPr>
        <p:sp>
          <p:nvSpPr>
            <p:cNvPr id="11" name="テキスト ボックス 13">
              <a:extLst>
                <a:ext uri="{FF2B5EF4-FFF2-40B4-BE49-F238E27FC236}">
                  <a16:creationId xmlns:a16="http://schemas.microsoft.com/office/drawing/2014/main" id="{30186C18-6BD5-5058-E2FB-0BE7F3E5B798}"/>
                </a:ext>
              </a:extLst>
            </p:cNvPr>
            <p:cNvSpPr txBox="1">
              <a:spLocks noChangeArrowheads="1"/>
            </p:cNvSpPr>
            <p:nvPr/>
          </p:nvSpPr>
          <p:spPr bwMode="auto">
            <a:xfrm>
              <a:off x="274320" y="5519748"/>
              <a:ext cx="4978606" cy="104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171450" indent="-171450" eaLnBrk="1" fontAlgn="auto" hangingPunct="1">
                <a:spcBef>
                  <a:spcPts val="0"/>
                </a:spcBef>
                <a:spcAft>
                  <a:spcPts val="600"/>
                </a:spcAft>
                <a:defRPr/>
              </a:pPr>
              <a:r>
                <a:rPr lang="ja-JP" altLang="en-US" sz="1050" dirty="0">
                  <a:solidFill>
                    <a:prstClr val="black"/>
                  </a:solidFill>
                  <a:latin typeface="メイリオ" panose="020B0604030504040204" pitchFamily="50" charset="-128"/>
                  <a:ea typeface="メイリオ" panose="020B0604030504040204" pitchFamily="50" charset="-128"/>
                </a:rPr>
                <a:t>コーポレートサイトリニューアルプロジェクトの評価により、採用サイト・オウンドメディアなど同クライアントの今後の他コンテンツの制作も決まるというプレッシャーのかかる案件であったが見事評価をいただき、継続発注。</a:t>
              </a:r>
              <a:endParaRPr lang="en-US" altLang="ja-JP" sz="1050" dirty="0">
                <a:solidFill>
                  <a:prstClr val="black"/>
                </a:solidFill>
                <a:latin typeface="メイリオ" panose="020B0604030504040204" pitchFamily="50" charset="-128"/>
                <a:ea typeface="メイリオ" panose="020B0604030504040204" pitchFamily="50" charset="-128"/>
              </a:endParaRPr>
            </a:p>
            <a:p>
              <a:pPr marL="171450" indent="-171450" eaLnBrk="1" fontAlgn="auto" hangingPunct="1">
                <a:spcBef>
                  <a:spcPts val="0"/>
                </a:spcBef>
                <a:spcAft>
                  <a:spcPts val="600"/>
                </a:spcAft>
                <a:defRPr/>
              </a:pPr>
              <a:r>
                <a:rPr lang="ja-JP" altLang="en-US" sz="1050" dirty="0">
                  <a:solidFill>
                    <a:prstClr val="black"/>
                  </a:solidFill>
                  <a:latin typeface="メイリオ" panose="020B0604030504040204" pitchFamily="50" charset="-128"/>
                  <a:ea typeface="メイリオ" panose="020B0604030504040204" pitchFamily="50" charset="-128"/>
                </a:rPr>
                <a:t>最も評価された点は、クライアントの中ではデザインリニューアルの予定であったがコンテンツの提案なども行い、追加予算をいただいている状況であったが付加価値を感じていただけた点。</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D339E8F1-F712-8C20-7313-708BF9D79C9C}"/>
                </a:ext>
              </a:extLst>
            </p:cNvPr>
            <p:cNvSpPr txBox="1">
              <a:spLocks noChangeArrowheads="1"/>
            </p:cNvSpPr>
            <p:nvPr/>
          </p:nvSpPr>
          <p:spPr bwMode="auto">
            <a:xfrm>
              <a:off x="381841" y="5242749"/>
              <a:ext cx="1323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rPr>
                <a:t>プロジェクト総括</a:t>
              </a:r>
            </a:p>
          </p:txBody>
        </p:sp>
        <p:cxnSp>
          <p:nvCxnSpPr>
            <p:cNvPr id="42" name="直線コネクタ 41">
              <a:extLst>
                <a:ext uri="{FF2B5EF4-FFF2-40B4-BE49-F238E27FC236}">
                  <a16:creationId xmlns:a16="http://schemas.microsoft.com/office/drawing/2014/main" id="{C2F5161E-CAA3-BC8E-C956-5CADA872EC71}"/>
                </a:ext>
              </a:extLst>
            </p:cNvPr>
            <p:cNvCxnSpPr>
              <a:cxnSpLocks/>
            </p:cNvCxnSpPr>
            <p:nvPr/>
          </p:nvCxnSpPr>
          <p:spPr>
            <a:xfrm>
              <a:off x="274320" y="5231175"/>
              <a:ext cx="0" cy="2632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CD14C4F2-09F1-9266-48A0-CF3CF97C34A8}"/>
              </a:ext>
            </a:extLst>
          </p:cNvPr>
          <p:cNvSpPr/>
          <p:nvPr/>
        </p:nvSpPr>
        <p:spPr>
          <a:xfrm>
            <a:off x="5503081" y="5953775"/>
            <a:ext cx="4220989" cy="639320"/>
          </a:xfrm>
          <a:prstGeom prst="rect">
            <a:avLst/>
          </a:prstGeom>
          <a:gradFill flip="none" rotWithShape="1">
            <a:gsLst>
              <a:gs pos="0">
                <a:schemeClr val="bg1">
                  <a:lumMod val="95000"/>
                  <a:alpha val="0"/>
                </a:schemeClr>
              </a:gs>
              <a:gs pos="75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スライド番号プレースホルダー 11">
            <a:extLst>
              <a:ext uri="{FF2B5EF4-FFF2-40B4-BE49-F238E27FC236}">
                <a16:creationId xmlns:a16="http://schemas.microsoft.com/office/drawing/2014/main" id="{DCB5FE1F-9837-5F7E-3DFF-5D450CA6F684}"/>
              </a:ext>
            </a:extLst>
          </p:cNvPr>
          <p:cNvSpPr>
            <a:spLocks noGrp="1"/>
          </p:cNvSpPr>
          <p:nvPr>
            <p:ph type="sldNum" sz="quarter" idx="4"/>
          </p:nvPr>
        </p:nvSpPr>
        <p:spPr/>
        <p:txBody>
          <a:bodyPr/>
          <a:lstStyle/>
          <a:p>
            <a:fld id="{75FFEF5F-5CEB-48F8-B25D-01CAF02398D3}" type="slidenum">
              <a:rPr kumimoji="1" lang="ja-JP" altLang="en-US" smtClean="0"/>
              <a:t>6</a:t>
            </a:fld>
            <a:endParaRPr kumimoji="1" lang="ja-JP" altLang="en-US"/>
          </a:p>
        </p:txBody>
      </p:sp>
      <p:grpSp>
        <p:nvGrpSpPr>
          <p:cNvPr id="7" name="グループ化 6">
            <a:extLst>
              <a:ext uri="{FF2B5EF4-FFF2-40B4-BE49-F238E27FC236}">
                <a16:creationId xmlns:a16="http://schemas.microsoft.com/office/drawing/2014/main" id="{C128C945-DB3D-6714-E7AF-0AB5D6F46CBB}"/>
              </a:ext>
            </a:extLst>
          </p:cNvPr>
          <p:cNvGrpSpPr/>
          <p:nvPr/>
        </p:nvGrpSpPr>
        <p:grpSpPr>
          <a:xfrm>
            <a:off x="217359" y="1260676"/>
            <a:ext cx="5035568" cy="1882743"/>
            <a:chOff x="217359" y="3164475"/>
            <a:chExt cx="5035568" cy="1882743"/>
          </a:xfrm>
        </p:grpSpPr>
        <p:sp>
          <p:nvSpPr>
            <p:cNvPr id="8" name="正方形/長方形 7">
              <a:extLst>
                <a:ext uri="{FF2B5EF4-FFF2-40B4-BE49-F238E27FC236}">
                  <a16:creationId xmlns:a16="http://schemas.microsoft.com/office/drawing/2014/main" id="{42A8746F-8FB5-03EC-7E17-92A352C01F4F}"/>
                </a:ext>
              </a:extLst>
            </p:cNvPr>
            <p:cNvSpPr/>
            <p:nvPr/>
          </p:nvSpPr>
          <p:spPr>
            <a:xfrm>
              <a:off x="217359" y="3164475"/>
              <a:ext cx="5035568" cy="1882743"/>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8">
              <a:extLst>
                <a:ext uri="{FF2B5EF4-FFF2-40B4-BE49-F238E27FC236}">
                  <a16:creationId xmlns:a16="http://schemas.microsoft.com/office/drawing/2014/main" id="{F6D5E29F-A18E-E688-A3B1-B554271EBCDD}"/>
                </a:ext>
              </a:extLst>
            </p:cNvPr>
            <p:cNvSpPr txBox="1">
              <a:spLocks noChangeArrowheads="1"/>
            </p:cNvSpPr>
            <p:nvPr/>
          </p:nvSpPr>
          <p:spPr bwMode="auto">
            <a:xfrm>
              <a:off x="345832" y="3491381"/>
              <a:ext cx="485231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715963" indent="-715963">
                <a:lnSpc>
                  <a:spcPct val="90000"/>
                </a:lnSpc>
                <a:spcBef>
                  <a:spcPts val="1000"/>
                </a:spcBef>
                <a:buFont typeface="Arial" panose="020B0604020202020204" pitchFamily="34" charset="0"/>
                <a:buChar char="•"/>
                <a:tabLst>
                  <a:tab pos="62865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62865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62865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サイト規模</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500</a:t>
              </a:r>
              <a:r>
                <a:rPr lang="ja-JP" altLang="en-US" sz="900" dirty="0">
                  <a:solidFill>
                    <a:srgbClr val="000000"/>
                  </a:solidFill>
                  <a:latin typeface="メイリオ" panose="020B0604030504040204" pitchFamily="50" charset="-128"/>
                  <a:ea typeface="メイリオ" panose="020B0604030504040204" pitchFamily="50" charset="-128"/>
                </a:rPr>
                <a:t>ページ</a:t>
              </a:r>
              <a:endParaRPr lang="en-US" altLang="ja-JP" sz="9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制作期間</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1</a:t>
              </a:r>
              <a:r>
                <a:rPr lang="ja-JP" altLang="en-US" sz="900" dirty="0">
                  <a:solidFill>
                    <a:srgbClr val="000000"/>
                  </a:solidFill>
                  <a:latin typeface="メイリオ" panose="020B0604030504040204" pitchFamily="50" charset="-128"/>
                  <a:ea typeface="メイリオ" panose="020B0604030504040204" pitchFamily="50" charset="-128"/>
                </a:rPr>
                <a:t>年間</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全体領域</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要件定義／制作ディレクション／画面設計／デザイン／フロントエンド／システム開発</a:t>
              </a:r>
              <a:endParaRPr lang="en-US" altLang="ja-JP" sz="9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体制</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ディレクター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名、デザイナー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名、コーダー</a:t>
              </a:r>
              <a:r>
                <a:rPr lang="en-US" altLang="ja-JP" sz="900" dirty="0">
                  <a:solidFill>
                    <a:srgbClr val="000000"/>
                  </a:solidFill>
                  <a:latin typeface="メイリオ" panose="020B0604030504040204" pitchFamily="50" charset="-128"/>
                  <a:ea typeface="メイリオ" panose="020B0604030504040204" pitchFamily="50" charset="-128"/>
                </a:rPr>
                <a:t>3</a:t>
              </a:r>
              <a:r>
                <a:rPr lang="ja-JP" altLang="en-US" sz="900" dirty="0">
                  <a:solidFill>
                    <a:srgbClr val="000000"/>
                  </a:solidFill>
                  <a:latin typeface="メイリオ" panose="020B0604030504040204" pitchFamily="50" charset="-128"/>
                  <a:ea typeface="メイリオ" panose="020B0604030504040204" pitchFamily="50" charset="-128"/>
                </a:rPr>
                <a:t>名、エンジニア</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7402D880-44EC-635A-D80D-994782D15F65}"/>
                </a:ext>
              </a:extLst>
            </p:cNvPr>
            <p:cNvSpPr txBox="1">
              <a:spLocks noChangeArrowheads="1"/>
            </p:cNvSpPr>
            <p:nvPr/>
          </p:nvSpPr>
          <p:spPr bwMode="auto">
            <a:xfrm>
              <a:off x="345832" y="3261131"/>
              <a:ext cx="7655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▼基本情報</a:t>
              </a:r>
            </a:p>
          </p:txBody>
        </p:sp>
        <p:sp>
          <p:nvSpPr>
            <p:cNvPr id="28" name="テキスト ボックス 27">
              <a:extLst>
                <a:ext uri="{FF2B5EF4-FFF2-40B4-BE49-F238E27FC236}">
                  <a16:creationId xmlns:a16="http://schemas.microsoft.com/office/drawing/2014/main" id="{035DA5BB-B16F-5CA8-6C8C-E1B3ED6DF211}"/>
                </a:ext>
              </a:extLst>
            </p:cNvPr>
            <p:cNvSpPr txBox="1">
              <a:spLocks noChangeArrowheads="1"/>
            </p:cNvSpPr>
            <p:nvPr/>
          </p:nvSpPr>
          <p:spPr bwMode="auto">
            <a:xfrm>
              <a:off x="345832" y="4339609"/>
              <a:ext cx="11695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▼担当ポジション</a:t>
              </a:r>
            </a:p>
          </p:txBody>
        </p:sp>
        <p:sp>
          <p:nvSpPr>
            <p:cNvPr id="16" name="テキスト ボックス 18">
              <a:extLst>
                <a:ext uri="{FF2B5EF4-FFF2-40B4-BE49-F238E27FC236}">
                  <a16:creationId xmlns:a16="http://schemas.microsoft.com/office/drawing/2014/main" id="{91143CAB-3749-FADA-C56E-437A95CAEEEA}"/>
                </a:ext>
              </a:extLst>
            </p:cNvPr>
            <p:cNvSpPr txBox="1">
              <a:spLocks noChangeArrowheads="1"/>
            </p:cNvSpPr>
            <p:nvPr/>
          </p:nvSpPr>
          <p:spPr bwMode="auto">
            <a:xfrm>
              <a:off x="345832" y="4571138"/>
              <a:ext cx="4852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715963" indent="-715963">
                <a:lnSpc>
                  <a:spcPct val="90000"/>
                </a:lnSpc>
                <a:spcBef>
                  <a:spcPts val="1000"/>
                </a:spcBef>
                <a:buFont typeface="Arial" panose="020B0604020202020204" pitchFamily="34" charset="0"/>
                <a:buChar char="•"/>
                <a:tabLst>
                  <a:tab pos="62865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62865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62865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ポジション</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ディレクター</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担当業務</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制作ディレクション、画面設計、</a:t>
              </a:r>
              <a:r>
                <a:rPr lang="en-US" altLang="ja-JP" sz="900" dirty="0">
                  <a:solidFill>
                    <a:srgbClr val="000000"/>
                  </a:solidFill>
                  <a:latin typeface="メイリオ" panose="020B0604030504040204" pitchFamily="50" charset="-128"/>
                  <a:ea typeface="メイリオ" panose="020B0604030504040204" pitchFamily="50" charset="-128"/>
                </a:rPr>
                <a:t>CMS</a:t>
              </a:r>
              <a:r>
                <a:rPr lang="ja-JP" altLang="en-US" sz="900" dirty="0">
                  <a:solidFill>
                    <a:srgbClr val="000000"/>
                  </a:solidFill>
                  <a:latin typeface="メイリオ" panose="020B0604030504040204" pitchFamily="50" charset="-128"/>
                  <a:ea typeface="メイリオ" panose="020B0604030504040204" pitchFamily="50" charset="-128"/>
                </a:rPr>
                <a:t>フロント設計</a:t>
              </a:r>
              <a:endParaRPr lang="en-US" altLang="ja-JP" sz="900" dirty="0">
                <a:solidFill>
                  <a:srgbClr val="000000"/>
                </a:solidFill>
                <a:latin typeface="メイリオ" panose="020B0604030504040204" pitchFamily="50" charset="-128"/>
                <a:ea typeface="メイリオ" panose="020B0604030504040204" pitchFamily="50" charset="-128"/>
              </a:endParaRPr>
            </a:p>
          </p:txBody>
        </p:sp>
      </p:grpSp>
      <p:sp>
        <p:nvSpPr>
          <p:cNvPr id="23" name="正方形/長方形 22">
            <a:extLst>
              <a:ext uri="{FF2B5EF4-FFF2-40B4-BE49-F238E27FC236}">
                <a16:creationId xmlns:a16="http://schemas.microsoft.com/office/drawing/2014/main" id="{F02FB88A-821D-AC20-747C-89162F9A4171}"/>
              </a:ext>
            </a:extLst>
          </p:cNvPr>
          <p:cNvSpPr/>
          <p:nvPr/>
        </p:nvSpPr>
        <p:spPr>
          <a:xfrm>
            <a:off x="995577" y="737399"/>
            <a:ext cx="1107996"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コーポレートサイト</a:t>
            </a:r>
          </a:p>
        </p:txBody>
      </p:sp>
      <p:sp>
        <p:nvSpPr>
          <p:cNvPr id="24" name="正方形/長方形 23">
            <a:extLst>
              <a:ext uri="{FF2B5EF4-FFF2-40B4-BE49-F238E27FC236}">
                <a16:creationId xmlns:a16="http://schemas.microsoft.com/office/drawing/2014/main" id="{AFF595CD-6813-73DD-C8A2-9CC798B448AD}"/>
              </a:ext>
            </a:extLst>
          </p:cNvPr>
          <p:cNvSpPr/>
          <p:nvPr/>
        </p:nvSpPr>
        <p:spPr>
          <a:xfrm>
            <a:off x="2690580" y="737399"/>
            <a:ext cx="622285"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en-US" altLang="ja-JP" sz="800" b="1" dirty="0">
                <a:latin typeface="メイリオ" panose="020B0604030504040204" pitchFamily="50" charset="-128"/>
                <a:ea typeface="メイリオ" panose="020B0604030504040204" pitchFamily="50" charset="-128"/>
              </a:rPr>
              <a:t>CMS</a:t>
            </a:r>
            <a:r>
              <a:rPr kumimoji="1" lang="ja-JP" altLang="en-US" sz="800" b="1" dirty="0">
                <a:latin typeface="メイリオ" panose="020B0604030504040204" pitchFamily="50" charset="-128"/>
                <a:ea typeface="メイリオ" panose="020B0604030504040204" pitchFamily="50" charset="-128"/>
              </a:rPr>
              <a:t>構築</a:t>
            </a:r>
          </a:p>
        </p:txBody>
      </p:sp>
      <p:sp>
        <p:nvSpPr>
          <p:cNvPr id="26" name="正方形/長方形 25">
            <a:extLst>
              <a:ext uri="{FF2B5EF4-FFF2-40B4-BE49-F238E27FC236}">
                <a16:creationId xmlns:a16="http://schemas.microsoft.com/office/drawing/2014/main" id="{8E51065E-9DD3-F8CE-AFD1-FBA88D248386}"/>
              </a:ext>
            </a:extLst>
          </p:cNvPr>
          <p:cNvSpPr/>
          <p:nvPr/>
        </p:nvSpPr>
        <p:spPr>
          <a:xfrm>
            <a:off x="3360147" y="741738"/>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サーバ移管</a:t>
            </a:r>
          </a:p>
        </p:txBody>
      </p:sp>
      <p:sp>
        <p:nvSpPr>
          <p:cNvPr id="29" name="正方形/長方形 28">
            <a:extLst>
              <a:ext uri="{FF2B5EF4-FFF2-40B4-BE49-F238E27FC236}">
                <a16:creationId xmlns:a16="http://schemas.microsoft.com/office/drawing/2014/main" id="{B195822C-CCFB-5C38-B204-698C250F1E12}"/>
              </a:ext>
            </a:extLst>
          </p:cNvPr>
          <p:cNvSpPr/>
          <p:nvPr/>
        </p:nvSpPr>
        <p:spPr>
          <a:xfrm>
            <a:off x="2150855" y="737399"/>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大規模</a:t>
            </a:r>
          </a:p>
        </p:txBody>
      </p:sp>
      <p:sp>
        <p:nvSpPr>
          <p:cNvPr id="30" name="正方形/長方形 29">
            <a:extLst>
              <a:ext uri="{FF2B5EF4-FFF2-40B4-BE49-F238E27FC236}">
                <a16:creationId xmlns:a16="http://schemas.microsoft.com/office/drawing/2014/main" id="{A9D61573-F421-B775-8815-3C97DDFE82E4}"/>
              </a:ext>
            </a:extLst>
          </p:cNvPr>
          <p:cNvSpPr/>
          <p:nvPr/>
        </p:nvSpPr>
        <p:spPr>
          <a:xfrm>
            <a:off x="455852" y="737399"/>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代理店</a:t>
            </a:r>
          </a:p>
        </p:txBody>
      </p:sp>
      <p:sp>
        <p:nvSpPr>
          <p:cNvPr id="32" name="正方形/長方形 31">
            <a:extLst>
              <a:ext uri="{FF2B5EF4-FFF2-40B4-BE49-F238E27FC236}">
                <a16:creationId xmlns:a16="http://schemas.microsoft.com/office/drawing/2014/main" id="{3F8D92C2-8559-9EA2-2031-10B0DCDFAD7D}"/>
              </a:ext>
            </a:extLst>
          </p:cNvPr>
          <p:cNvSpPr/>
          <p:nvPr/>
        </p:nvSpPr>
        <p:spPr>
          <a:xfrm>
            <a:off x="4105057" y="741738"/>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取材・撮影</a:t>
            </a:r>
          </a:p>
        </p:txBody>
      </p:sp>
    </p:spTree>
    <p:extLst>
      <p:ext uri="{BB962C8B-B14F-4D97-AF65-F5344CB8AC3E}">
        <p14:creationId xmlns:p14="http://schemas.microsoft.com/office/powerpoint/2010/main" val="137356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EF18-F90B-450A-9FF2-E5B06706DD6A}"/>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39A83E79-3244-BDC6-9B73-C3F37A5499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5507574" y="841992"/>
            <a:ext cx="1274400" cy="4389184"/>
          </a:xfrm>
          <a:prstGeom prst="rect">
            <a:avLst/>
          </a:prstGeom>
        </p:spPr>
      </p:pic>
      <p:pic>
        <p:nvPicPr>
          <p:cNvPr id="8" name="図 7">
            <a:extLst>
              <a:ext uri="{FF2B5EF4-FFF2-40B4-BE49-F238E27FC236}">
                <a16:creationId xmlns:a16="http://schemas.microsoft.com/office/drawing/2014/main" id="{4D120784-2BE8-F3DF-636E-29A9CABC391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6854593" y="841994"/>
            <a:ext cx="2858400" cy="4389181"/>
          </a:xfrm>
          <a:prstGeom prst="rect">
            <a:avLst/>
          </a:prstGeom>
        </p:spPr>
      </p:pic>
      <p:sp>
        <p:nvSpPr>
          <p:cNvPr id="4" name="テキスト ボックス 5">
            <a:extLst>
              <a:ext uri="{FF2B5EF4-FFF2-40B4-BE49-F238E27FC236}">
                <a16:creationId xmlns:a16="http://schemas.microsoft.com/office/drawing/2014/main" id="{2AE7BD6F-2F13-10A2-5234-C2589A774789}"/>
              </a:ext>
            </a:extLst>
          </p:cNvPr>
          <p:cNvSpPr txBox="1">
            <a:spLocks noChangeArrowheads="1"/>
          </p:cNvSpPr>
          <p:nvPr/>
        </p:nvSpPr>
        <p:spPr bwMode="auto">
          <a:xfrm>
            <a:off x="171410" y="162409"/>
            <a:ext cx="4083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sz="1600" b="1" dirty="0">
                <a:solidFill>
                  <a:srgbClr val="000000"/>
                </a:solidFill>
                <a:latin typeface="メイリオ" panose="020B0604030504040204" pitchFamily="50" charset="-128"/>
                <a:ea typeface="メイリオ" panose="020B0604030504040204" pitchFamily="50" charset="-128"/>
              </a:rPr>
              <a:t>スマホアプリ開発／〇〇〇〇〇〇</a:t>
            </a:r>
            <a:r>
              <a:rPr lang="zh-TW" altLang="en-US" sz="1600" b="1" dirty="0">
                <a:solidFill>
                  <a:srgbClr val="000000"/>
                </a:solidFill>
                <a:latin typeface="メイリオ" panose="020B0604030504040204" pitchFamily="50" charset="-128"/>
                <a:ea typeface="メイリオ" panose="020B0604030504040204" pitchFamily="50" charset="-128"/>
              </a:rPr>
              <a:t>株式会社</a:t>
            </a:r>
          </a:p>
        </p:txBody>
      </p:sp>
      <p:sp>
        <p:nvSpPr>
          <p:cNvPr id="27" name="テキスト ボックス 13">
            <a:extLst>
              <a:ext uri="{FF2B5EF4-FFF2-40B4-BE49-F238E27FC236}">
                <a16:creationId xmlns:a16="http://schemas.microsoft.com/office/drawing/2014/main" id="{4F59843D-46E3-2C8A-2687-EB1E3803B6C4}"/>
              </a:ext>
            </a:extLst>
          </p:cNvPr>
          <p:cNvSpPr txBox="1">
            <a:spLocks noChangeArrowheads="1"/>
          </p:cNvSpPr>
          <p:nvPr/>
        </p:nvSpPr>
        <p:spPr bwMode="auto">
          <a:xfrm>
            <a:off x="2693523" y="957236"/>
            <a:ext cx="2533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150000"/>
              </a:lnSpc>
              <a:spcBef>
                <a:spcPct val="0"/>
              </a:spcBef>
              <a:buFont typeface="Arial" panose="020B0604020202020204" pitchFamily="34" charset="0"/>
              <a:buNone/>
            </a:pPr>
            <a:r>
              <a:rPr lang="ja-JP" altLang="en-US" sz="800" b="1" dirty="0">
                <a:solidFill>
                  <a:srgbClr val="000000"/>
                </a:solidFill>
                <a:latin typeface="メイリオ" panose="020B0604030504040204" pitchFamily="50" charset="-128"/>
                <a:ea typeface="メイリオ" panose="020B0604030504040204" pitchFamily="50" charset="-128"/>
              </a:rPr>
              <a:t>サイト</a:t>
            </a:r>
            <a:r>
              <a:rPr lang="en-US" altLang="ja-JP" sz="800" b="1" dirty="0">
                <a:solidFill>
                  <a:srgbClr val="000000"/>
                </a:solidFill>
                <a:latin typeface="メイリオ" panose="020B0604030504040204" pitchFamily="50" charset="-128"/>
                <a:ea typeface="メイリオ" panose="020B0604030504040204" pitchFamily="50" charset="-128"/>
              </a:rPr>
              <a:t>URL</a:t>
            </a:r>
            <a:r>
              <a:rPr lang="ja-JP" altLang="en-US" sz="800" b="1" dirty="0">
                <a:solidFill>
                  <a:srgbClr val="000000"/>
                </a:solidFill>
                <a:latin typeface="メイリオ" panose="020B0604030504040204" pitchFamily="50" charset="-128"/>
                <a:ea typeface="メイリオ" panose="020B0604030504040204" pitchFamily="50" charset="-128"/>
              </a:rPr>
              <a:t>：</a:t>
            </a:r>
            <a:r>
              <a:rPr lang="en-US" altLang="ja-JP" sz="800" dirty="0">
                <a:solidFill>
                  <a:srgbClr val="000000"/>
                </a:solidFill>
                <a:latin typeface="メイリオ" panose="020B0604030504040204" pitchFamily="50" charset="-128"/>
                <a:ea typeface="メイリオ" panose="020B0604030504040204" pitchFamily="50" charset="-128"/>
              </a:rPr>
              <a:t> </a:t>
            </a:r>
            <a:r>
              <a:rPr lang="en-US" altLang="ja-JP" sz="800" dirty="0">
                <a:solidFill>
                  <a:srgbClr val="000000"/>
                </a:solidFill>
                <a:latin typeface="メイリオ" panose="020B0604030504040204" pitchFamily="50" charset="-128"/>
                <a:ea typeface="メイリオ" panose="020B0604030504040204" pitchFamily="50" charset="-128"/>
                <a:hlinkClick r:id="rId4"/>
              </a:rPr>
              <a:t>https://no39noty.com/</a:t>
            </a:r>
            <a:endParaRPr lang="en-US" altLang="ja-JP" sz="800" dirty="0">
              <a:solidFill>
                <a:srgbClr val="000000"/>
              </a:solidFill>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B8390E83-A21E-9BDB-F49D-9C5D7691A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10" y="726848"/>
            <a:ext cx="231905" cy="231905"/>
          </a:xfrm>
          <a:prstGeom prst="rect">
            <a:avLst/>
          </a:prstGeom>
        </p:spPr>
      </p:pic>
      <p:grpSp>
        <p:nvGrpSpPr>
          <p:cNvPr id="20" name="グループ化 19">
            <a:extLst>
              <a:ext uri="{FF2B5EF4-FFF2-40B4-BE49-F238E27FC236}">
                <a16:creationId xmlns:a16="http://schemas.microsoft.com/office/drawing/2014/main" id="{F3D05DA1-95A0-1969-ADB7-BE9622B44C02}"/>
              </a:ext>
            </a:extLst>
          </p:cNvPr>
          <p:cNvGrpSpPr/>
          <p:nvPr/>
        </p:nvGrpSpPr>
        <p:grpSpPr>
          <a:xfrm>
            <a:off x="274320" y="5231175"/>
            <a:ext cx="4978606" cy="1334437"/>
            <a:chOff x="274320" y="5231175"/>
            <a:chExt cx="4978606" cy="1334437"/>
          </a:xfrm>
        </p:grpSpPr>
        <p:sp>
          <p:nvSpPr>
            <p:cNvPr id="11" name="テキスト ボックス 13">
              <a:extLst>
                <a:ext uri="{FF2B5EF4-FFF2-40B4-BE49-F238E27FC236}">
                  <a16:creationId xmlns:a16="http://schemas.microsoft.com/office/drawing/2014/main" id="{D4C69D76-8F3B-0403-F3F8-408EEBEEE199}"/>
                </a:ext>
              </a:extLst>
            </p:cNvPr>
            <p:cNvSpPr txBox="1">
              <a:spLocks noChangeArrowheads="1"/>
            </p:cNvSpPr>
            <p:nvPr/>
          </p:nvSpPr>
          <p:spPr bwMode="auto">
            <a:xfrm>
              <a:off x="274320" y="5519748"/>
              <a:ext cx="4978606" cy="104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171450" indent="-171450" eaLnBrk="1" fontAlgn="auto" hangingPunct="1">
                <a:spcBef>
                  <a:spcPts val="0"/>
                </a:spcBef>
                <a:spcAft>
                  <a:spcPts val="600"/>
                </a:spcAft>
                <a:defRPr/>
              </a:pPr>
              <a:r>
                <a:rPr lang="ja-JP" altLang="en-US" sz="1050" dirty="0">
                  <a:solidFill>
                    <a:prstClr val="black"/>
                  </a:solidFill>
                  <a:latin typeface="メイリオ" panose="020B0604030504040204" pitchFamily="50" charset="-128"/>
                  <a:ea typeface="メイリオ" panose="020B0604030504040204" pitchFamily="50" charset="-128"/>
                </a:rPr>
                <a:t>コーポレートサイトリニューアルプロジェクトの評価により、採用サイト・オウンドメディアなど同クライアントの今後の他コンテンツの制作も決まるというプレッシャーのかかる案件であったが見事評価をいただき、継続発注。</a:t>
              </a:r>
              <a:endParaRPr lang="en-US" altLang="ja-JP" sz="1050" dirty="0">
                <a:solidFill>
                  <a:prstClr val="black"/>
                </a:solidFill>
                <a:latin typeface="メイリオ" panose="020B0604030504040204" pitchFamily="50" charset="-128"/>
                <a:ea typeface="メイリオ" panose="020B0604030504040204" pitchFamily="50" charset="-128"/>
              </a:endParaRPr>
            </a:p>
            <a:p>
              <a:pPr marL="171450" indent="-171450" eaLnBrk="1" fontAlgn="auto" hangingPunct="1">
                <a:spcBef>
                  <a:spcPts val="0"/>
                </a:spcBef>
                <a:spcAft>
                  <a:spcPts val="600"/>
                </a:spcAft>
                <a:defRPr/>
              </a:pPr>
              <a:r>
                <a:rPr lang="ja-JP" altLang="en-US" sz="1050" dirty="0">
                  <a:solidFill>
                    <a:prstClr val="black"/>
                  </a:solidFill>
                  <a:latin typeface="メイリオ" panose="020B0604030504040204" pitchFamily="50" charset="-128"/>
                  <a:ea typeface="メイリオ" panose="020B0604030504040204" pitchFamily="50" charset="-128"/>
                </a:rPr>
                <a:t>最も評価された点は、クライアントの中ではデザインリニューアルの予定であったがコンテンツの提案なども行い、追加予算をいただいている状況であったが付加価値を感じていただけた点。</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9612275-6339-D87B-5D8B-815CBB066913}"/>
                </a:ext>
              </a:extLst>
            </p:cNvPr>
            <p:cNvSpPr txBox="1">
              <a:spLocks noChangeArrowheads="1"/>
            </p:cNvSpPr>
            <p:nvPr/>
          </p:nvSpPr>
          <p:spPr bwMode="auto">
            <a:xfrm>
              <a:off x="381841" y="5242749"/>
              <a:ext cx="1323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rPr>
                <a:t>プロジェクト総括</a:t>
              </a:r>
            </a:p>
          </p:txBody>
        </p:sp>
        <p:cxnSp>
          <p:nvCxnSpPr>
            <p:cNvPr id="42" name="直線コネクタ 41">
              <a:extLst>
                <a:ext uri="{FF2B5EF4-FFF2-40B4-BE49-F238E27FC236}">
                  <a16:creationId xmlns:a16="http://schemas.microsoft.com/office/drawing/2014/main" id="{6093EEA8-5AC0-2DAB-8A39-5005F77797AF}"/>
                </a:ext>
              </a:extLst>
            </p:cNvPr>
            <p:cNvCxnSpPr>
              <a:cxnSpLocks/>
            </p:cNvCxnSpPr>
            <p:nvPr/>
          </p:nvCxnSpPr>
          <p:spPr>
            <a:xfrm>
              <a:off x="274320" y="5231175"/>
              <a:ext cx="0" cy="2632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正方形/長方形 1">
            <a:extLst>
              <a:ext uri="{FF2B5EF4-FFF2-40B4-BE49-F238E27FC236}">
                <a16:creationId xmlns:a16="http://schemas.microsoft.com/office/drawing/2014/main" id="{37F6D914-040F-7652-5633-9FF7D3828407}"/>
              </a:ext>
            </a:extLst>
          </p:cNvPr>
          <p:cNvSpPr/>
          <p:nvPr/>
        </p:nvSpPr>
        <p:spPr>
          <a:xfrm>
            <a:off x="5503081" y="4680786"/>
            <a:ext cx="4220989" cy="639320"/>
          </a:xfrm>
          <a:prstGeom prst="rect">
            <a:avLst/>
          </a:prstGeom>
          <a:gradFill flip="none" rotWithShape="1">
            <a:gsLst>
              <a:gs pos="0">
                <a:schemeClr val="bg1">
                  <a:lumMod val="95000"/>
                  <a:alpha val="0"/>
                </a:schemeClr>
              </a:gs>
              <a:gs pos="75000">
                <a:schemeClr val="bg1">
                  <a:lumMod val="9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スライド番号プレースホルダー 11">
            <a:extLst>
              <a:ext uri="{FF2B5EF4-FFF2-40B4-BE49-F238E27FC236}">
                <a16:creationId xmlns:a16="http://schemas.microsoft.com/office/drawing/2014/main" id="{A8E802B3-8A01-6FBD-D68F-31AEE1FC3ACC}"/>
              </a:ext>
            </a:extLst>
          </p:cNvPr>
          <p:cNvSpPr>
            <a:spLocks noGrp="1"/>
          </p:cNvSpPr>
          <p:nvPr>
            <p:ph type="sldNum" sz="quarter" idx="4"/>
          </p:nvPr>
        </p:nvSpPr>
        <p:spPr/>
        <p:txBody>
          <a:bodyPr/>
          <a:lstStyle/>
          <a:p>
            <a:fld id="{75FFEF5F-5CEB-48F8-B25D-01CAF02398D3}" type="slidenum">
              <a:rPr kumimoji="1" lang="ja-JP" altLang="en-US" smtClean="0"/>
              <a:t>7</a:t>
            </a:fld>
            <a:endParaRPr kumimoji="1" lang="ja-JP" altLang="en-US"/>
          </a:p>
        </p:txBody>
      </p:sp>
      <p:sp>
        <p:nvSpPr>
          <p:cNvPr id="23" name="正方形/長方形 22">
            <a:extLst>
              <a:ext uri="{FF2B5EF4-FFF2-40B4-BE49-F238E27FC236}">
                <a16:creationId xmlns:a16="http://schemas.microsoft.com/office/drawing/2014/main" id="{C8A6D67D-8B18-5508-DB88-1245E3AEDFCF}"/>
              </a:ext>
            </a:extLst>
          </p:cNvPr>
          <p:cNvSpPr/>
          <p:nvPr/>
        </p:nvSpPr>
        <p:spPr>
          <a:xfrm>
            <a:off x="995577" y="737399"/>
            <a:ext cx="800219"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スマホアプリ</a:t>
            </a:r>
          </a:p>
        </p:txBody>
      </p:sp>
      <p:sp>
        <p:nvSpPr>
          <p:cNvPr id="24" name="正方形/長方形 23">
            <a:extLst>
              <a:ext uri="{FF2B5EF4-FFF2-40B4-BE49-F238E27FC236}">
                <a16:creationId xmlns:a16="http://schemas.microsoft.com/office/drawing/2014/main" id="{69A86CB7-CF4F-FFA1-8D4E-D6B89F53E935}"/>
              </a:ext>
            </a:extLst>
          </p:cNvPr>
          <p:cNvSpPr/>
          <p:nvPr/>
        </p:nvSpPr>
        <p:spPr>
          <a:xfrm>
            <a:off x="2382803" y="737399"/>
            <a:ext cx="622285"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en-US" altLang="ja-JP" sz="800" b="1" dirty="0">
                <a:latin typeface="メイリオ" panose="020B0604030504040204" pitchFamily="50" charset="-128"/>
                <a:ea typeface="メイリオ" panose="020B0604030504040204" pitchFamily="50" charset="-128"/>
              </a:rPr>
              <a:t>CMS</a:t>
            </a:r>
            <a:r>
              <a:rPr kumimoji="1" lang="ja-JP" altLang="en-US" sz="800" b="1" dirty="0">
                <a:latin typeface="メイリオ" panose="020B0604030504040204" pitchFamily="50" charset="-128"/>
                <a:ea typeface="メイリオ" panose="020B0604030504040204" pitchFamily="50" charset="-128"/>
              </a:rPr>
              <a:t>構築</a:t>
            </a:r>
          </a:p>
        </p:txBody>
      </p:sp>
      <p:sp>
        <p:nvSpPr>
          <p:cNvPr id="26" name="正方形/長方形 25">
            <a:extLst>
              <a:ext uri="{FF2B5EF4-FFF2-40B4-BE49-F238E27FC236}">
                <a16:creationId xmlns:a16="http://schemas.microsoft.com/office/drawing/2014/main" id="{AEA156E0-A053-DCEE-F290-FBA6169A4582}"/>
              </a:ext>
            </a:extLst>
          </p:cNvPr>
          <p:cNvSpPr/>
          <p:nvPr/>
        </p:nvSpPr>
        <p:spPr>
          <a:xfrm>
            <a:off x="3052370" y="741738"/>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サーバ移管</a:t>
            </a:r>
          </a:p>
        </p:txBody>
      </p:sp>
      <p:sp>
        <p:nvSpPr>
          <p:cNvPr id="29" name="正方形/長方形 28">
            <a:extLst>
              <a:ext uri="{FF2B5EF4-FFF2-40B4-BE49-F238E27FC236}">
                <a16:creationId xmlns:a16="http://schemas.microsoft.com/office/drawing/2014/main" id="{7E0F8F58-5CC9-108B-2594-A269210ECF68}"/>
              </a:ext>
            </a:extLst>
          </p:cNvPr>
          <p:cNvSpPr/>
          <p:nvPr/>
        </p:nvSpPr>
        <p:spPr>
          <a:xfrm>
            <a:off x="1843078" y="737399"/>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大規模</a:t>
            </a:r>
          </a:p>
        </p:txBody>
      </p:sp>
      <p:sp>
        <p:nvSpPr>
          <p:cNvPr id="30" name="正方形/長方形 29">
            <a:extLst>
              <a:ext uri="{FF2B5EF4-FFF2-40B4-BE49-F238E27FC236}">
                <a16:creationId xmlns:a16="http://schemas.microsoft.com/office/drawing/2014/main" id="{3E3DE555-A9A0-DE3D-6805-3643F6B16406}"/>
              </a:ext>
            </a:extLst>
          </p:cNvPr>
          <p:cNvSpPr/>
          <p:nvPr/>
        </p:nvSpPr>
        <p:spPr>
          <a:xfrm>
            <a:off x="455852" y="737399"/>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代理店</a:t>
            </a:r>
          </a:p>
        </p:txBody>
      </p:sp>
      <p:sp>
        <p:nvSpPr>
          <p:cNvPr id="9" name="テキスト ボックス 19">
            <a:extLst>
              <a:ext uri="{FF2B5EF4-FFF2-40B4-BE49-F238E27FC236}">
                <a16:creationId xmlns:a16="http://schemas.microsoft.com/office/drawing/2014/main" id="{434FDD40-7572-42FF-1EA0-A88061E71BA2}"/>
              </a:ext>
            </a:extLst>
          </p:cNvPr>
          <p:cNvSpPr txBox="1">
            <a:spLocks noChangeArrowheads="1"/>
          </p:cNvSpPr>
          <p:nvPr/>
        </p:nvSpPr>
        <p:spPr bwMode="auto">
          <a:xfrm>
            <a:off x="5757555" y="5728922"/>
            <a:ext cx="1465017" cy="5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800" dirty="0">
                <a:solidFill>
                  <a:schemeClr val="bg1">
                    <a:lumMod val="50000"/>
                  </a:schemeClr>
                </a:solidFill>
                <a:latin typeface="メイリオ" panose="020B0604030504040204" pitchFamily="50" charset="-128"/>
                <a:ea typeface="メイリオ" panose="020B0604030504040204" pitchFamily="50" charset="-128"/>
              </a:rPr>
              <a:t>スマホアプリなど横画面で表示すべきデザインがあればこのレイアウトを使用</a:t>
            </a:r>
          </a:p>
        </p:txBody>
      </p:sp>
      <p:sp>
        <p:nvSpPr>
          <p:cNvPr id="10" name="テキスト ボックス 19">
            <a:extLst>
              <a:ext uri="{FF2B5EF4-FFF2-40B4-BE49-F238E27FC236}">
                <a16:creationId xmlns:a16="http://schemas.microsoft.com/office/drawing/2014/main" id="{A2C5C6C4-CFAF-44BF-8856-4D02C3F5E0FF}"/>
              </a:ext>
            </a:extLst>
          </p:cNvPr>
          <p:cNvSpPr txBox="1">
            <a:spLocks noChangeArrowheads="1"/>
          </p:cNvSpPr>
          <p:nvPr/>
        </p:nvSpPr>
        <p:spPr bwMode="auto">
          <a:xfrm>
            <a:off x="7995743" y="5728922"/>
            <a:ext cx="1465017" cy="5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800" dirty="0">
                <a:solidFill>
                  <a:schemeClr val="bg1">
                    <a:lumMod val="50000"/>
                  </a:schemeClr>
                </a:solidFill>
                <a:latin typeface="メイリオ" panose="020B0604030504040204" pitchFamily="50" charset="-128"/>
                <a:ea typeface="メイリオ" panose="020B0604030504040204" pitchFamily="50" charset="-128"/>
              </a:rPr>
              <a:t>スマホアプリなど横画面で表示すべきデザインがあればこのレイアウトを使用</a:t>
            </a:r>
          </a:p>
        </p:txBody>
      </p:sp>
      <p:grpSp>
        <p:nvGrpSpPr>
          <p:cNvPr id="3" name="グループ化 2">
            <a:extLst>
              <a:ext uri="{FF2B5EF4-FFF2-40B4-BE49-F238E27FC236}">
                <a16:creationId xmlns:a16="http://schemas.microsoft.com/office/drawing/2014/main" id="{D8D896AA-C8F3-84E9-6F9E-203B25BD21EB}"/>
              </a:ext>
            </a:extLst>
          </p:cNvPr>
          <p:cNvGrpSpPr/>
          <p:nvPr/>
        </p:nvGrpSpPr>
        <p:grpSpPr>
          <a:xfrm>
            <a:off x="217359" y="3328180"/>
            <a:ext cx="5054600" cy="1718233"/>
            <a:chOff x="217359" y="1266464"/>
            <a:chExt cx="5054600" cy="1718233"/>
          </a:xfrm>
        </p:grpSpPr>
        <p:sp>
          <p:nvSpPr>
            <p:cNvPr id="5" name="テキスト ボックス 13">
              <a:extLst>
                <a:ext uri="{FF2B5EF4-FFF2-40B4-BE49-F238E27FC236}">
                  <a16:creationId xmlns:a16="http://schemas.microsoft.com/office/drawing/2014/main" id="{D3E57A7A-537E-5085-DAC2-9B2CF78B3238}"/>
                </a:ext>
              </a:extLst>
            </p:cNvPr>
            <p:cNvSpPr txBox="1">
              <a:spLocks noChangeArrowheads="1"/>
            </p:cNvSpPr>
            <p:nvPr/>
          </p:nvSpPr>
          <p:spPr bwMode="auto">
            <a:xfrm>
              <a:off x="217359" y="1266464"/>
              <a:ext cx="505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 typeface="Arial" panose="020B0604020202020204" pitchFamily="34" charset="0"/>
                <a:buNone/>
              </a:pPr>
              <a:r>
                <a:rPr lang="ja-JP" altLang="en-US" sz="1200" b="1" dirty="0">
                  <a:solidFill>
                    <a:srgbClr val="000000"/>
                  </a:solidFill>
                  <a:latin typeface="メイリオ" panose="020B0604030504040204" pitchFamily="50" charset="-128"/>
                  <a:ea typeface="メイリオ" panose="020B0604030504040204" pitchFamily="50" charset="-128"/>
                </a:rPr>
                <a:t>今後の発注も左右される総ページ数</a:t>
              </a:r>
              <a:r>
                <a:rPr lang="en-US" altLang="ja-JP" sz="1200" b="1" dirty="0">
                  <a:solidFill>
                    <a:srgbClr val="000000"/>
                  </a:solidFill>
                  <a:latin typeface="メイリオ" panose="020B0604030504040204" pitchFamily="50" charset="-128"/>
                  <a:ea typeface="メイリオ" panose="020B0604030504040204" pitchFamily="50" charset="-128"/>
                </a:rPr>
                <a:t>500</a:t>
              </a:r>
              <a:r>
                <a:rPr lang="ja-JP" altLang="en-US" sz="1200" b="1" dirty="0">
                  <a:solidFill>
                    <a:srgbClr val="000000"/>
                  </a:solidFill>
                  <a:latin typeface="メイリオ" panose="020B0604030504040204" pitchFamily="50" charset="-128"/>
                  <a:ea typeface="メイリオ" panose="020B0604030504040204" pitchFamily="50" charset="-128"/>
                </a:rPr>
                <a:t>ページ規模のサイトフルリニューアル。対応が評価され長年の取引につながったプロジェクト。</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6" name="テキスト ボックス 19">
              <a:extLst>
                <a:ext uri="{FF2B5EF4-FFF2-40B4-BE49-F238E27FC236}">
                  <a16:creationId xmlns:a16="http://schemas.microsoft.com/office/drawing/2014/main" id="{846D626E-4E84-5777-37C8-328932567F71}"/>
                </a:ext>
              </a:extLst>
            </p:cNvPr>
            <p:cNvSpPr txBox="1">
              <a:spLocks noChangeArrowheads="1"/>
            </p:cNvSpPr>
            <p:nvPr/>
          </p:nvSpPr>
          <p:spPr bwMode="auto">
            <a:xfrm>
              <a:off x="217359" y="1735894"/>
              <a:ext cx="5009189" cy="124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クライアントからのご要望としては、ページボリュームと納期的にもデザインリニューアルが最重要課題であった。最終の納品物としてデザインも満足され評価された一方で、短納期にも関わらずコンテンツ見直し・提案を行い、リニューアルの意味としてこちらから方針・指針を示せたことも評価。</a:t>
              </a:r>
            </a:p>
            <a:p>
              <a:pPr eaLnBrk="1" hangingPunct="1">
                <a:lnSpc>
                  <a:spcPct val="12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また、サーバ移管も同時に行ったため、先方情報システム部とのやり取りも発生。進行中の対応はもちろん、情報システム部への対応力も評価され、グループ会社のコーポレートサイト制作・オウンドメディアなどの受注にも繋がった案件。</a:t>
              </a:r>
            </a:p>
          </p:txBody>
        </p:sp>
      </p:grpSp>
      <p:grpSp>
        <p:nvGrpSpPr>
          <p:cNvPr id="17" name="グループ化 16">
            <a:extLst>
              <a:ext uri="{FF2B5EF4-FFF2-40B4-BE49-F238E27FC236}">
                <a16:creationId xmlns:a16="http://schemas.microsoft.com/office/drawing/2014/main" id="{83240343-264E-C7C9-5810-5E23AD8BC1F4}"/>
              </a:ext>
            </a:extLst>
          </p:cNvPr>
          <p:cNvGrpSpPr/>
          <p:nvPr/>
        </p:nvGrpSpPr>
        <p:grpSpPr>
          <a:xfrm>
            <a:off x="217359" y="1260676"/>
            <a:ext cx="5035568" cy="1882743"/>
            <a:chOff x="217359" y="3164475"/>
            <a:chExt cx="5035568" cy="1882743"/>
          </a:xfrm>
        </p:grpSpPr>
        <p:sp>
          <p:nvSpPr>
            <p:cNvPr id="22" name="正方形/長方形 21">
              <a:extLst>
                <a:ext uri="{FF2B5EF4-FFF2-40B4-BE49-F238E27FC236}">
                  <a16:creationId xmlns:a16="http://schemas.microsoft.com/office/drawing/2014/main" id="{6E006DB7-B279-5D5F-3B98-731859C35237}"/>
                </a:ext>
              </a:extLst>
            </p:cNvPr>
            <p:cNvSpPr/>
            <p:nvPr/>
          </p:nvSpPr>
          <p:spPr>
            <a:xfrm>
              <a:off x="217359" y="3164475"/>
              <a:ext cx="5035568" cy="1882743"/>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18">
              <a:extLst>
                <a:ext uri="{FF2B5EF4-FFF2-40B4-BE49-F238E27FC236}">
                  <a16:creationId xmlns:a16="http://schemas.microsoft.com/office/drawing/2014/main" id="{41B781AC-520C-EBE9-0F4E-2E4B7720E2F2}"/>
                </a:ext>
              </a:extLst>
            </p:cNvPr>
            <p:cNvSpPr txBox="1">
              <a:spLocks noChangeArrowheads="1"/>
            </p:cNvSpPr>
            <p:nvPr/>
          </p:nvSpPr>
          <p:spPr bwMode="auto">
            <a:xfrm>
              <a:off x="345832" y="3491381"/>
              <a:ext cx="485231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715963" indent="-715963">
                <a:lnSpc>
                  <a:spcPct val="90000"/>
                </a:lnSpc>
                <a:spcBef>
                  <a:spcPts val="1000"/>
                </a:spcBef>
                <a:buFont typeface="Arial" panose="020B0604020202020204" pitchFamily="34" charset="0"/>
                <a:buChar char="•"/>
                <a:tabLst>
                  <a:tab pos="62865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62865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62865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サイト規模</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500</a:t>
              </a:r>
              <a:r>
                <a:rPr lang="ja-JP" altLang="en-US" sz="900" dirty="0">
                  <a:solidFill>
                    <a:srgbClr val="000000"/>
                  </a:solidFill>
                  <a:latin typeface="メイリオ" panose="020B0604030504040204" pitchFamily="50" charset="-128"/>
                  <a:ea typeface="メイリオ" panose="020B0604030504040204" pitchFamily="50" charset="-128"/>
                </a:rPr>
                <a:t>ページ</a:t>
              </a:r>
              <a:endParaRPr lang="en-US" altLang="ja-JP" sz="9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制作期間</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1</a:t>
              </a:r>
              <a:r>
                <a:rPr lang="ja-JP" altLang="en-US" sz="900" dirty="0">
                  <a:solidFill>
                    <a:srgbClr val="000000"/>
                  </a:solidFill>
                  <a:latin typeface="メイリオ" panose="020B0604030504040204" pitchFamily="50" charset="-128"/>
                  <a:ea typeface="メイリオ" panose="020B0604030504040204" pitchFamily="50" charset="-128"/>
                </a:rPr>
                <a:t>年間</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全体領域</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要件定義／制作ディレクション／画面設計／デザイン／フロントエンド／システム開発</a:t>
              </a:r>
              <a:endParaRPr lang="en-US" altLang="ja-JP" sz="9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体制</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ディレクター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名、デザイナー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名、コーダー</a:t>
              </a:r>
              <a:r>
                <a:rPr lang="en-US" altLang="ja-JP" sz="900" dirty="0">
                  <a:solidFill>
                    <a:srgbClr val="000000"/>
                  </a:solidFill>
                  <a:latin typeface="メイリオ" panose="020B0604030504040204" pitchFamily="50" charset="-128"/>
                  <a:ea typeface="メイリオ" panose="020B0604030504040204" pitchFamily="50" charset="-128"/>
                </a:rPr>
                <a:t>3</a:t>
              </a:r>
              <a:r>
                <a:rPr lang="ja-JP" altLang="en-US" sz="900" dirty="0">
                  <a:solidFill>
                    <a:srgbClr val="000000"/>
                  </a:solidFill>
                  <a:latin typeface="メイリオ" panose="020B0604030504040204" pitchFamily="50" charset="-128"/>
                  <a:ea typeface="メイリオ" panose="020B0604030504040204" pitchFamily="50" charset="-128"/>
                </a:rPr>
                <a:t>名、エンジニア</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AB851B0D-5A8A-05DB-8235-9561F9FA960F}"/>
                </a:ext>
              </a:extLst>
            </p:cNvPr>
            <p:cNvSpPr txBox="1">
              <a:spLocks noChangeArrowheads="1"/>
            </p:cNvSpPr>
            <p:nvPr/>
          </p:nvSpPr>
          <p:spPr bwMode="auto">
            <a:xfrm>
              <a:off x="345832" y="3261131"/>
              <a:ext cx="7655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▼基本情報</a:t>
              </a:r>
            </a:p>
          </p:txBody>
        </p:sp>
        <p:sp>
          <p:nvSpPr>
            <p:cNvPr id="34" name="テキスト ボックス 33">
              <a:extLst>
                <a:ext uri="{FF2B5EF4-FFF2-40B4-BE49-F238E27FC236}">
                  <a16:creationId xmlns:a16="http://schemas.microsoft.com/office/drawing/2014/main" id="{F6C1C5FD-FBC3-77FF-6373-81DDA1B0ACC8}"/>
                </a:ext>
              </a:extLst>
            </p:cNvPr>
            <p:cNvSpPr txBox="1">
              <a:spLocks noChangeArrowheads="1"/>
            </p:cNvSpPr>
            <p:nvPr/>
          </p:nvSpPr>
          <p:spPr bwMode="auto">
            <a:xfrm>
              <a:off x="345832" y="4339609"/>
              <a:ext cx="11695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▼担当ポジション</a:t>
              </a:r>
            </a:p>
          </p:txBody>
        </p:sp>
        <p:sp>
          <p:nvSpPr>
            <p:cNvPr id="35" name="テキスト ボックス 18">
              <a:extLst>
                <a:ext uri="{FF2B5EF4-FFF2-40B4-BE49-F238E27FC236}">
                  <a16:creationId xmlns:a16="http://schemas.microsoft.com/office/drawing/2014/main" id="{5B96335E-3E0C-D056-BD2D-3F33FF7B47BF}"/>
                </a:ext>
              </a:extLst>
            </p:cNvPr>
            <p:cNvSpPr txBox="1">
              <a:spLocks noChangeArrowheads="1"/>
            </p:cNvSpPr>
            <p:nvPr/>
          </p:nvSpPr>
          <p:spPr bwMode="auto">
            <a:xfrm>
              <a:off x="345832" y="4571138"/>
              <a:ext cx="4852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715963" indent="-715963">
                <a:lnSpc>
                  <a:spcPct val="90000"/>
                </a:lnSpc>
                <a:spcBef>
                  <a:spcPts val="1000"/>
                </a:spcBef>
                <a:buFont typeface="Arial" panose="020B0604020202020204" pitchFamily="34" charset="0"/>
                <a:buChar char="•"/>
                <a:tabLst>
                  <a:tab pos="62865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62865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62865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ポジション</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ディレクター</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担当業務</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制作ディレクション、画面設計、</a:t>
              </a:r>
              <a:r>
                <a:rPr lang="en-US" altLang="ja-JP" sz="900" dirty="0">
                  <a:solidFill>
                    <a:srgbClr val="000000"/>
                  </a:solidFill>
                  <a:latin typeface="メイリオ" panose="020B0604030504040204" pitchFamily="50" charset="-128"/>
                  <a:ea typeface="メイリオ" panose="020B0604030504040204" pitchFamily="50" charset="-128"/>
                </a:rPr>
                <a:t>CMS</a:t>
              </a:r>
              <a:r>
                <a:rPr lang="ja-JP" altLang="en-US" sz="900" dirty="0">
                  <a:solidFill>
                    <a:srgbClr val="000000"/>
                  </a:solidFill>
                  <a:latin typeface="メイリオ" panose="020B0604030504040204" pitchFamily="50" charset="-128"/>
                  <a:ea typeface="メイリオ" panose="020B0604030504040204" pitchFamily="50" charset="-128"/>
                </a:rPr>
                <a:t>フロント設計</a:t>
              </a:r>
              <a:endParaRPr lang="en-US" altLang="ja-JP" sz="900" dirty="0">
                <a:solidFill>
                  <a:srgbClr val="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22586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6CE9-7310-7CD9-873B-4002CAA53A45}"/>
            </a:ext>
          </a:extLst>
        </p:cNvPr>
        <p:cNvGrpSpPr/>
        <p:nvPr/>
      </p:nvGrpSpPr>
      <p:grpSpPr>
        <a:xfrm>
          <a:off x="0" y="0"/>
          <a:ext cx="0" cy="0"/>
          <a:chOff x="0" y="0"/>
          <a:chExt cx="0" cy="0"/>
        </a:xfrm>
      </p:grpSpPr>
      <p:sp>
        <p:nvSpPr>
          <p:cNvPr id="4" name="テキスト ボックス 5">
            <a:extLst>
              <a:ext uri="{FF2B5EF4-FFF2-40B4-BE49-F238E27FC236}">
                <a16:creationId xmlns:a16="http://schemas.microsoft.com/office/drawing/2014/main" id="{D85DD17F-3BF2-7A9E-411B-674FD93A6EBC}"/>
              </a:ext>
            </a:extLst>
          </p:cNvPr>
          <p:cNvSpPr txBox="1">
            <a:spLocks noChangeArrowheads="1"/>
          </p:cNvSpPr>
          <p:nvPr/>
        </p:nvSpPr>
        <p:spPr bwMode="auto">
          <a:xfrm>
            <a:off x="171410" y="162409"/>
            <a:ext cx="367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その他の実績（コーポレートサイト）</a:t>
            </a:r>
          </a:p>
        </p:txBody>
      </p:sp>
      <p:grpSp>
        <p:nvGrpSpPr>
          <p:cNvPr id="16" name="グループ化 15">
            <a:extLst>
              <a:ext uri="{FF2B5EF4-FFF2-40B4-BE49-F238E27FC236}">
                <a16:creationId xmlns:a16="http://schemas.microsoft.com/office/drawing/2014/main" id="{2C87AA0F-E3AF-030D-D91F-41E180AC8E12}"/>
              </a:ext>
            </a:extLst>
          </p:cNvPr>
          <p:cNvGrpSpPr/>
          <p:nvPr/>
        </p:nvGrpSpPr>
        <p:grpSpPr>
          <a:xfrm>
            <a:off x="5433100" y="996256"/>
            <a:ext cx="4212591" cy="2620515"/>
            <a:chOff x="5433100" y="996256"/>
            <a:chExt cx="4212591" cy="2620515"/>
          </a:xfrm>
        </p:grpSpPr>
        <p:pic>
          <p:nvPicPr>
            <p:cNvPr id="6" name="図 5">
              <a:extLst>
                <a:ext uri="{FF2B5EF4-FFF2-40B4-BE49-F238E27FC236}">
                  <a16:creationId xmlns:a16="http://schemas.microsoft.com/office/drawing/2014/main" id="{EB6FE3D2-157F-F7A1-845D-E6143C24208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8365959" y="996256"/>
              <a:ext cx="1274400" cy="2606423"/>
            </a:xfrm>
            <a:prstGeom prst="rect">
              <a:avLst/>
            </a:prstGeom>
          </p:spPr>
        </p:pic>
        <p:pic>
          <p:nvPicPr>
            <p:cNvPr id="14" name="図 13">
              <a:extLst>
                <a:ext uri="{FF2B5EF4-FFF2-40B4-BE49-F238E27FC236}">
                  <a16:creationId xmlns:a16="http://schemas.microsoft.com/office/drawing/2014/main" id="{CF44C231-D02E-E0A6-1D9F-07B9C37678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438826" y="996256"/>
              <a:ext cx="2858400" cy="2616447"/>
            </a:xfrm>
            <a:prstGeom prst="rect">
              <a:avLst/>
            </a:prstGeom>
          </p:spPr>
        </p:pic>
        <p:sp>
          <p:nvSpPr>
            <p:cNvPr id="2" name="正方形/長方形 1">
              <a:extLst>
                <a:ext uri="{FF2B5EF4-FFF2-40B4-BE49-F238E27FC236}">
                  <a16:creationId xmlns:a16="http://schemas.microsoft.com/office/drawing/2014/main" id="{2A4148B1-C929-7AE0-375B-0121154C15A9}"/>
                </a:ext>
              </a:extLst>
            </p:cNvPr>
            <p:cNvSpPr/>
            <p:nvPr/>
          </p:nvSpPr>
          <p:spPr>
            <a:xfrm>
              <a:off x="5433100" y="2799280"/>
              <a:ext cx="4212591" cy="817491"/>
            </a:xfrm>
            <a:prstGeom prst="rect">
              <a:avLst/>
            </a:prstGeom>
            <a:gradFill flip="none" rotWithShape="1">
              <a:gsLst>
                <a:gs pos="0">
                  <a:schemeClr val="bg1">
                    <a:alpha val="0"/>
                  </a:schemeClr>
                </a:gs>
                <a:gs pos="75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26" name="テキスト ボックス 13">
            <a:extLst>
              <a:ext uri="{FF2B5EF4-FFF2-40B4-BE49-F238E27FC236}">
                <a16:creationId xmlns:a16="http://schemas.microsoft.com/office/drawing/2014/main" id="{B9E87C3F-9818-B0B6-B6B1-AD08B150265D}"/>
              </a:ext>
            </a:extLst>
          </p:cNvPr>
          <p:cNvSpPr txBox="1">
            <a:spLocks noChangeArrowheads="1"/>
          </p:cNvSpPr>
          <p:nvPr/>
        </p:nvSpPr>
        <p:spPr bwMode="auto">
          <a:xfrm>
            <a:off x="171410" y="639232"/>
            <a:ext cx="5054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pPr>
            <a:r>
              <a:rPr lang="ja-JP" altLang="en-US" sz="1200" b="1" dirty="0">
                <a:solidFill>
                  <a:srgbClr val="000000"/>
                </a:solidFill>
                <a:latin typeface="メイリオ" panose="020B0604030504040204" pitchFamily="50" charset="-128"/>
                <a:ea typeface="メイリオ" panose="020B0604030504040204" pitchFamily="50" charset="-128"/>
              </a:rPr>
              <a:t>サイトリニューアル／〇〇〇〇株式会社</a:t>
            </a:r>
          </a:p>
        </p:txBody>
      </p:sp>
      <p:sp>
        <p:nvSpPr>
          <p:cNvPr id="23" name="スライド番号プレースホルダー 11">
            <a:extLst>
              <a:ext uri="{FF2B5EF4-FFF2-40B4-BE49-F238E27FC236}">
                <a16:creationId xmlns:a16="http://schemas.microsoft.com/office/drawing/2014/main" id="{0E4DA660-721F-54D1-F440-1915B84C1B20}"/>
              </a:ext>
            </a:extLst>
          </p:cNvPr>
          <p:cNvSpPr>
            <a:spLocks noGrp="1"/>
          </p:cNvSpPr>
          <p:nvPr>
            <p:ph type="sldNum" sz="quarter" idx="4"/>
          </p:nvPr>
        </p:nvSpPr>
        <p:spPr/>
        <p:txBody>
          <a:bodyPr/>
          <a:lstStyle/>
          <a:p>
            <a:fld id="{75FFEF5F-5CEB-48F8-B25D-01CAF02398D3}" type="slidenum">
              <a:rPr kumimoji="1" lang="ja-JP" altLang="en-US" smtClean="0"/>
              <a:t>8</a:t>
            </a:fld>
            <a:endParaRPr kumimoji="1" lang="ja-JP" altLang="en-US"/>
          </a:p>
        </p:txBody>
      </p:sp>
      <p:grpSp>
        <p:nvGrpSpPr>
          <p:cNvPr id="41" name="グループ化 40">
            <a:extLst>
              <a:ext uri="{FF2B5EF4-FFF2-40B4-BE49-F238E27FC236}">
                <a16:creationId xmlns:a16="http://schemas.microsoft.com/office/drawing/2014/main" id="{A3BEDC12-3042-4276-9859-C6FE55332490}"/>
              </a:ext>
            </a:extLst>
          </p:cNvPr>
          <p:cNvGrpSpPr/>
          <p:nvPr/>
        </p:nvGrpSpPr>
        <p:grpSpPr>
          <a:xfrm>
            <a:off x="171410" y="2602401"/>
            <a:ext cx="5054600" cy="1014370"/>
            <a:chOff x="171410" y="1388665"/>
            <a:chExt cx="5054600" cy="1014370"/>
          </a:xfrm>
        </p:grpSpPr>
        <p:sp>
          <p:nvSpPr>
            <p:cNvPr id="19" name="テキスト ボックス 13">
              <a:extLst>
                <a:ext uri="{FF2B5EF4-FFF2-40B4-BE49-F238E27FC236}">
                  <a16:creationId xmlns:a16="http://schemas.microsoft.com/office/drawing/2014/main" id="{9E0F98B4-D226-93A4-7768-DFE09A25C42F}"/>
                </a:ext>
              </a:extLst>
            </p:cNvPr>
            <p:cNvSpPr txBox="1">
              <a:spLocks noChangeArrowheads="1"/>
            </p:cNvSpPr>
            <p:nvPr/>
          </p:nvSpPr>
          <p:spPr bwMode="auto">
            <a:xfrm>
              <a:off x="171410" y="1388665"/>
              <a:ext cx="5054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 typeface="Arial" panose="020B0604020202020204" pitchFamily="34" charset="0"/>
                <a:buNone/>
              </a:pPr>
              <a:r>
                <a:rPr lang="ja-JP" altLang="en-US" sz="1050" b="1" dirty="0">
                  <a:solidFill>
                    <a:srgbClr val="000000"/>
                  </a:solidFill>
                  <a:latin typeface="メイリオ" panose="020B0604030504040204" pitchFamily="50" charset="-128"/>
                  <a:ea typeface="メイリオ" panose="020B0604030504040204" pitchFamily="50" charset="-128"/>
                </a:rPr>
                <a:t>今後の発注も左右される総ページ数</a:t>
              </a:r>
              <a:r>
                <a:rPr lang="en-US" altLang="ja-JP" sz="1050" b="1" dirty="0">
                  <a:solidFill>
                    <a:srgbClr val="000000"/>
                  </a:solidFill>
                  <a:latin typeface="メイリオ" panose="020B0604030504040204" pitchFamily="50" charset="-128"/>
                  <a:ea typeface="メイリオ" panose="020B0604030504040204" pitchFamily="50" charset="-128"/>
                </a:rPr>
                <a:t>500</a:t>
              </a:r>
              <a:r>
                <a:rPr lang="ja-JP" altLang="en-US" sz="1050" b="1" dirty="0">
                  <a:solidFill>
                    <a:srgbClr val="000000"/>
                  </a:solidFill>
                  <a:latin typeface="メイリオ" panose="020B0604030504040204" pitchFamily="50" charset="-128"/>
                  <a:ea typeface="メイリオ" panose="020B0604030504040204" pitchFamily="50" charset="-128"/>
                </a:rPr>
                <a:t>ページ規模のサイトフルリニューアル。</a:t>
              </a:r>
              <a:endParaRPr lang="en-US" altLang="ja-JP" sz="1050" b="1" dirty="0">
                <a:solidFill>
                  <a:srgbClr val="000000"/>
                </a:solidFill>
                <a:latin typeface="メイリオ" panose="020B0604030504040204" pitchFamily="50" charset="-128"/>
                <a:ea typeface="メイリオ" panose="020B0604030504040204" pitchFamily="50" charset="-128"/>
              </a:endParaRPr>
            </a:p>
          </p:txBody>
        </p:sp>
        <p:sp>
          <p:nvSpPr>
            <p:cNvPr id="13" name="テキスト ボックス 19">
              <a:extLst>
                <a:ext uri="{FF2B5EF4-FFF2-40B4-BE49-F238E27FC236}">
                  <a16:creationId xmlns:a16="http://schemas.microsoft.com/office/drawing/2014/main" id="{9E0F8194-666D-4B89-D424-4A431DD8F396}"/>
                </a:ext>
              </a:extLst>
            </p:cNvPr>
            <p:cNvSpPr txBox="1">
              <a:spLocks noChangeArrowheads="1"/>
            </p:cNvSpPr>
            <p:nvPr/>
          </p:nvSpPr>
          <p:spPr bwMode="auto">
            <a:xfrm>
              <a:off x="171410" y="1652830"/>
              <a:ext cx="5009189" cy="7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2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クライアントからのご要望としては、ページボリュームと納期的にもデザインリニューアルが最重要課題であった。最終の納品物としてデザインも満足され評価された一方で、短納期にも関わらずコンテンツ見直し・提案を行い、リニューアルの意味としてこちらから方針・指針を示せたことも評価。</a:t>
              </a:r>
            </a:p>
          </p:txBody>
        </p:sp>
      </p:grpSp>
      <p:grpSp>
        <p:nvGrpSpPr>
          <p:cNvPr id="37" name="グループ化 36">
            <a:extLst>
              <a:ext uri="{FF2B5EF4-FFF2-40B4-BE49-F238E27FC236}">
                <a16:creationId xmlns:a16="http://schemas.microsoft.com/office/drawing/2014/main" id="{9E7111D8-3B55-BEDE-8448-341B4C7B1D57}"/>
              </a:ext>
            </a:extLst>
          </p:cNvPr>
          <p:cNvGrpSpPr/>
          <p:nvPr/>
        </p:nvGrpSpPr>
        <p:grpSpPr>
          <a:xfrm>
            <a:off x="217359" y="1129952"/>
            <a:ext cx="5035568" cy="1327978"/>
            <a:chOff x="217359" y="3207304"/>
            <a:chExt cx="5035568" cy="1327978"/>
          </a:xfrm>
        </p:grpSpPr>
        <p:sp>
          <p:nvSpPr>
            <p:cNvPr id="38" name="正方形/長方形 37">
              <a:extLst>
                <a:ext uri="{FF2B5EF4-FFF2-40B4-BE49-F238E27FC236}">
                  <a16:creationId xmlns:a16="http://schemas.microsoft.com/office/drawing/2014/main" id="{B96DD543-6019-3E16-1378-4A072A326F23}"/>
                </a:ext>
              </a:extLst>
            </p:cNvPr>
            <p:cNvSpPr/>
            <p:nvPr/>
          </p:nvSpPr>
          <p:spPr>
            <a:xfrm>
              <a:off x="217359" y="3207304"/>
              <a:ext cx="5035568" cy="1327977"/>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18">
              <a:extLst>
                <a:ext uri="{FF2B5EF4-FFF2-40B4-BE49-F238E27FC236}">
                  <a16:creationId xmlns:a16="http://schemas.microsoft.com/office/drawing/2014/main" id="{8B695321-DCD4-093C-BAE7-228E4BF26E3E}"/>
                </a:ext>
              </a:extLst>
            </p:cNvPr>
            <p:cNvSpPr txBox="1">
              <a:spLocks noChangeArrowheads="1"/>
            </p:cNvSpPr>
            <p:nvPr/>
          </p:nvSpPr>
          <p:spPr bwMode="auto">
            <a:xfrm>
              <a:off x="345832" y="3473453"/>
              <a:ext cx="485231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715963" indent="-715963">
                <a:lnSpc>
                  <a:spcPct val="90000"/>
                </a:lnSpc>
                <a:spcBef>
                  <a:spcPts val="1000"/>
                </a:spcBef>
                <a:buFont typeface="Arial" panose="020B0604020202020204" pitchFamily="34" charset="0"/>
                <a:buChar char="•"/>
                <a:tabLst>
                  <a:tab pos="62865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62865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62865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900" dirty="0">
                  <a:solidFill>
                    <a:srgbClr val="000000"/>
                  </a:solidFill>
                  <a:latin typeface="メイリオ" panose="020B0604030504040204" pitchFamily="50" charset="-128"/>
                  <a:ea typeface="メイリオ" panose="020B0604030504040204" pitchFamily="50" charset="-128"/>
                </a:rPr>
                <a:t>URL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hlinkClick r:id="rId4"/>
                </a:rPr>
                <a:t>https://no39noty.com/</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サイト規模</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50</a:t>
              </a:r>
              <a:r>
                <a:rPr lang="ja-JP" altLang="en-US" sz="900" dirty="0">
                  <a:solidFill>
                    <a:srgbClr val="000000"/>
                  </a:solidFill>
                  <a:latin typeface="メイリオ" panose="020B0604030504040204" pitchFamily="50" charset="-128"/>
                  <a:ea typeface="メイリオ" panose="020B0604030504040204" pitchFamily="50" charset="-128"/>
                </a:rPr>
                <a:t>ページ</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制作期間</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6</a:t>
              </a:r>
              <a:r>
                <a:rPr lang="ja-JP" altLang="en-US" sz="900" dirty="0">
                  <a:solidFill>
                    <a:srgbClr val="000000"/>
                  </a:solidFill>
                  <a:latin typeface="メイリオ" panose="020B0604030504040204" pitchFamily="50" charset="-128"/>
                  <a:ea typeface="メイリオ" panose="020B0604030504040204" pitchFamily="50" charset="-128"/>
                </a:rPr>
                <a:t>か月</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全体領域</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要件定義／制作ディレクション／画面設計／デザイン／フロントエンド</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体制</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ディレクター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名、デザイナー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名、コーダー</a:t>
              </a:r>
              <a:r>
                <a:rPr lang="en-US" altLang="ja-JP" sz="900" dirty="0">
                  <a:solidFill>
                    <a:srgbClr val="000000"/>
                  </a:solidFill>
                  <a:latin typeface="メイリオ" panose="020B0604030504040204" pitchFamily="50" charset="-128"/>
                  <a:ea typeface="メイリオ" panose="020B0604030504040204" pitchFamily="50" charset="-128"/>
                </a:rPr>
                <a:t>3</a:t>
              </a:r>
              <a:r>
                <a:rPr lang="ja-JP" altLang="en-US" sz="900" dirty="0">
                  <a:solidFill>
                    <a:srgbClr val="000000"/>
                  </a:solidFill>
                  <a:latin typeface="メイリオ" panose="020B0604030504040204" pitchFamily="50" charset="-128"/>
                  <a:ea typeface="メイリオ" panose="020B0604030504040204" pitchFamily="50" charset="-128"/>
                </a:rPr>
                <a:t>名、エンジニア</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ポジション</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ディレクター</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担当業務</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制作ディレクション、画面設計、</a:t>
              </a:r>
              <a:r>
                <a:rPr lang="en-US" altLang="ja-JP" sz="900" dirty="0">
                  <a:solidFill>
                    <a:srgbClr val="000000"/>
                  </a:solidFill>
                  <a:latin typeface="メイリオ" panose="020B0604030504040204" pitchFamily="50" charset="-128"/>
                  <a:ea typeface="メイリオ" panose="020B0604030504040204" pitchFamily="50" charset="-128"/>
                </a:rPr>
                <a:t>CMS</a:t>
              </a:r>
              <a:r>
                <a:rPr lang="ja-JP" altLang="en-US" sz="900" dirty="0">
                  <a:solidFill>
                    <a:srgbClr val="000000"/>
                  </a:solidFill>
                  <a:latin typeface="メイリオ" panose="020B0604030504040204" pitchFamily="50" charset="-128"/>
                  <a:ea typeface="メイリオ" panose="020B0604030504040204" pitchFamily="50" charset="-128"/>
                </a:rPr>
                <a:t>フロント設計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CAC23114-E67B-B536-E22E-F5B191787A59}"/>
                </a:ext>
              </a:extLst>
            </p:cNvPr>
            <p:cNvSpPr txBox="1">
              <a:spLocks noChangeArrowheads="1"/>
            </p:cNvSpPr>
            <p:nvPr/>
          </p:nvSpPr>
          <p:spPr bwMode="auto">
            <a:xfrm>
              <a:off x="345832" y="3261131"/>
              <a:ext cx="7655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▼基本情報</a:t>
              </a:r>
            </a:p>
          </p:txBody>
        </p:sp>
      </p:grpSp>
      <p:sp>
        <p:nvSpPr>
          <p:cNvPr id="46" name="正方形/長方形 45">
            <a:extLst>
              <a:ext uri="{FF2B5EF4-FFF2-40B4-BE49-F238E27FC236}">
                <a16:creationId xmlns:a16="http://schemas.microsoft.com/office/drawing/2014/main" id="{B71B4202-0332-2D0F-455D-84F6C8CB3658}"/>
              </a:ext>
            </a:extLst>
          </p:cNvPr>
          <p:cNvSpPr/>
          <p:nvPr/>
        </p:nvSpPr>
        <p:spPr>
          <a:xfrm>
            <a:off x="5433100" y="690251"/>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直取引</a:t>
            </a:r>
          </a:p>
        </p:txBody>
      </p:sp>
      <p:sp>
        <p:nvSpPr>
          <p:cNvPr id="47" name="正方形/長方形 46">
            <a:extLst>
              <a:ext uri="{FF2B5EF4-FFF2-40B4-BE49-F238E27FC236}">
                <a16:creationId xmlns:a16="http://schemas.microsoft.com/office/drawing/2014/main" id="{571DB5A8-A2CA-20A5-47CC-9559D7DCAE9F}"/>
              </a:ext>
            </a:extLst>
          </p:cNvPr>
          <p:cNvSpPr/>
          <p:nvPr/>
        </p:nvSpPr>
        <p:spPr>
          <a:xfrm>
            <a:off x="5974613" y="689815"/>
            <a:ext cx="1107996"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コーポレートサイト</a:t>
            </a:r>
          </a:p>
        </p:txBody>
      </p:sp>
      <p:sp>
        <p:nvSpPr>
          <p:cNvPr id="48" name="正方形/長方形 47">
            <a:extLst>
              <a:ext uri="{FF2B5EF4-FFF2-40B4-BE49-F238E27FC236}">
                <a16:creationId xmlns:a16="http://schemas.microsoft.com/office/drawing/2014/main" id="{341186CD-F7ED-121B-A860-C21F6112FEA8}"/>
              </a:ext>
            </a:extLst>
          </p:cNvPr>
          <p:cNvSpPr/>
          <p:nvPr/>
        </p:nvSpPr>
        <p:spPr>
          <a:xfrm>
            <a:off x="7133585" y="689815"/>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サーバ移管</a:t>
            </a:r>
          </a:p>
        </p:txBody>
      </p:sp>
      <p:grpSp>
        <p:nvGrpSpPr>
          <p:cNvPr id="52" name="グループ化 51">
            <a:extLst>
              <a:ext uri="{FF2B5EF4-FFF2-40B4-BE49-F238E27FC236}">
                <a16:creationId xmlns:a16="http://schemas.microsoft.com/office/drawing/2014/main" id="{D1EE7539-16EC-92B5-2AD0-31E75C560DE9}"/>
              </a:ext>
            </a:extLst>
          </p:cNvPr>
          <p:cNvGrpSpPr/>
          <p:nvPr/>
        </p:nvGrpSpPr>
        <p:grpSpPr>
          <a:xfrm>
            <a:off x="5433100" y="4182049"/>
            <a:ext cx="4212591" cy="2620515"/>
            <a:chOff x="5433100" y="996256"/>
            <a:chExt cx="4212591" cy="2620515"/>
          </a:xfrm>
        </p:grpSpPr>
        <p:pic>
          <p:nvPicPr>
            <p:cNvPr id="53" name="図 52">
              <a:extLst>
                <a:ext uri="{FF2B5EF4-FFF2-40B4-BE49-F238E27FC236}">
                  <a16:creationId xmlns:a16="http://schemas.microsoft.com/office/drawing/2014/main" id="{07D68303-96D6-A3A8-FDC2-2DCCAB4CF3C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8365959" y="996256"/>
              <a:ext cx="1274400" cy="2606423"/>
            </a:xfrm>
            <a:prstGeom prst="rect">
              <a:avLst/>
            </a:prstGeom>
          </p:spPr>
        </p:pic>
        <p:pic>
          <p:nvPicPr>
            <p:cNvPr id="54" name="図 53">
              <a:extLst>
                <a:ext uri="{FF2B5EF4-FFF2-40B4-BE49-F238E27FC236}">
                  <a16:creationId xmlns:a16="http://schemas.microsoft.com/office/drawing/2014/main" id="{A06E39C3-9EEA-B48F-12E5-23B3B7BC1C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438826" y="996256"/>
              <a:ext cx="2858400" cy="2616447"/>
            </a:xfrm>
            <a:prstGeom prst="rect">
              <a:avLst/>
            </a:prstGeom>
          </p:spPr>
        </p:pic>
        <p:sp>
          <p:nvSpPr>
            <p:cNvPr id="55" name="正方形/長方形 54">
              <a:extLst>
                <a:ext uri="{FF2B5EF4-FFF2-40B4-BE49-F238E27FC236}">
                  <a16:creationId xmlns:a16="http://schemas.microsoft.com/office/drawing/2014/main" id="{F6FC923A-0D92-743D-305F-C4FC04320FD3}"/>
                </a:ext>
              </a:extLst>
            </p:cNvPr>
            <p:cNvSpPr/>
            <p:nvPr/>
          </p:nvSpPr>
          <p:spPr>
            <a:xfrm>
              <a:off x="5433100" y="2799280"/>
              <a:ext cx="4212591" cy="817491"/>
            </a:xfrm>
            <a:prstGeom prst="rect">
              <a:avLst/>
            </a:prstGeom>
            <a:gradFill flip="none" rotWithShape="1">
              <a:gsLst>
                <a:gs pos="0">
                  <a:schemeClr val="bg1">
                    <a:alpha val="0"/>
                  </a:schemeClr>
                </a:gs>
                <a:gs pos="75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6" name="テキスト ボックス 13">
            <a:extLst>
              <a:ext uri="{FF2B5EF4-FFF2-40B4-BE49-F238E27FC236}">
                <a16:creationId xmlns:a16="http://schemas.microsoft.com/office/drawing/2014/main" id="{D686B82D-3674-B5F1-2882-91E0182C476E}"/>
              </a:ext>
            </a:extLst>
          </p:cNvPr>
          <p:cNvSpPr txBox="1">
            <a:spLocks noChangeArrowheads="1"/>
          </p:cNvSpPr>
          <p:nvPr/>
        </p:nvSpPr>
        <p:spPr bwMode="auto">
          <a:xfrm>
            <a:off x="171410" y="3825025"/>
            <a:ext cx="5054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None/>
            </a:pPr>
            <a:r>
              <a:rPr lang="ja-JP" altLang="en-US" sz="1200" b="1" dirty="0">
                <a:solidFill>
                  <a:srgbClr val="000000"/>
                </a:solidFill>
                <a:latin typeface="メイリオ" panose="020B0604030504040204" pitchFamily="50" charset="-128"/>
                <a:ea typeface="メイリオ" panose="020B0604030504040204" pitchFamily="50" charset="-128"/>
              </a:rPr>
              <a:t>サイトリニューアル／〇〇〇〇株式会社</a:t>
            </a:r>
          </a:p>
        </p:txBody>
      </p:sp>
      <p:grpSp>
        <p:nvGrpSpPr>
          <p:cNvPr id="60" name="グループ化 59">
            <a:extLst>
              <a:ext uri="{FF2B5EF4-FFF2-40B4-BE49-F238E27FC236}">
                <a16:creationId xmlns:a16="http://schemas.microsoft.com/office/drawing/2014/main" id="{3D6CD899-896E-AAF7-E0E6-B57FF9171408}"/>
              </a:ext>
            </a:extLst>
          </p:cNvPr>
          <p:cNvGrpSpPr/>
          <p:nvPr/>
        </p:nvGrpSpPr>
        <p:grpSpPr>
          <a:xfrm>
            <a:off x="217359" y="4372711"/>
            <a:ext cx="5035568" cy="1327978"/>
            <a:chOff x="217359" y="3207304"/>
            <a:chExt cx="5035568" cy="1327978"/>
          </a:xfrm>
        </p:grpSpPr>
        <p:sp>
          <p:nvSpPr>
            <p:cNvPr id="61" name="正方形/長方形 60">
              <a:extLst>
                <a:ext uri="{FF2B5EF4-FFF2-40B4-BE49-F238E27FC236}">
                  <a16:creationId xmlns:a16="http://schemas.microsoft.com/office/drawing/2014/main" id="{788CD75F-5C05-C4E9-9F79-36B179214A91}"/>
                </a:ext>
              </a:extLst>
            </p:cNvPr>
            <p:cNvSpPr/>
            <p:nvPr/>
          </p:nvSpPr>
          <p:spPr>
            <a:xfrm>
              <a:off x="217359" y="3207304"/>
              <a:ext cx="5035568" cy="1327977"/>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18">
              <a:extLst>
                <a:ext uri="{FF2B5EF4-FFF2-40B4-BE49-F238E27FC236}">
                  <a16:creationId xmlns:a16="http://schemas.microsoft.com/office/drawing/2014/main" id="{192D6856-798D-A3DD-8A0B-B4C9F8EC613D}"/>
                </a:ext>
              </a:extLst>
            </p:cNvPr>
            <p:cNvSpPr txBox="1">
              <a:spLocks noChangeArrowheads="1"/>
            </p:cNvSpPr>
            <p:nvPr/>
          </p:nvSpPr>
          <p:spPr bwMode="auto">
            <a:xfrm>
              <a:off x="345832" y="3473453"/>
              <a:ext cx="485231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715963" indent="-715963">
                <a:lnSpc>
                  <a:spcPct val="90000"/>
                </a:lnSpc>
                <a:spcBef>
                  <a:spcPts val="1000"/>
                </a:spcBef>
                <a:buFont typeface="Arial" panose="020B0604020202020204" pitchFamily="34" charset="0"/>
                <a:buChar char="•"/>
                <a:tabLst>
                  <a:tab pos="62865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62865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62865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28650" algn="l"/>
                </a:tabLst>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900" dirty="0">
                  <a:solidFill>
                    <a:srgbClr val="000000"/>
                  </a:solidFill>
                  <a:latin typeface="メイリオ" panose="020B0604030504040204" pitchFamily="50" charset="-128"/>
                  <a:ea typeface="メイリオ" panose="020B0604030504040204" pitchFamily="50" charset="-128"/>
                </a:rPr>
                <a:t>URL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hlinkClick r:id="rId4"/>
                </a:rPr>
                <a:t>https://no39noty.com/</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サイト規模</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50</a:t>
              </a:r>
              <a:r>
                <a:rPr lang="ja-JP" altLang="en-US" sz="900" dirty="0">
                  <a:solidFill>
                    <a:srgbClr val="000000"/>
                  </a:solidFill>
                  <a:latin typeface="メイリオ" panose="020B0604030504040204" pitchFamily="50" charset="-128"/>
                  <a:ea typeface="メイリオ" panose="020B0604030504040204" pitchFamily="50" charset="-128"/>
                </a:rPr>
                <a:t>ページ</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制作期間</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a:t>
              </a:r>
              <a:r>
                <a:rPr lang="en-US" altLang="ja-JP" sz="900" dirty="0">
                  <a:solidFill>
                    <a:srgbClr val="000000"/>
                  </a:solidFill>
                  <a:latin typeface="メイリオ" panose="020B0604030504040204" pitchFamily="50" charset="-128"/>
                  <a:ea typeface="メイリオ" panose="020B0604030504040204" pitchFamily="50" charset="-128"/>
                </a:rPr>
                <a:t>6</a:t>
              </a:r>
              <a:r>
                <a:rPr lang="ja-JP" altLang="en-US" sz="900" dirty="0">
                  <a:solidFill>
                    <a:srgbClr val="000000"/>
                  </a:solidFill>
                  <a:latin typeface="メイリオ" panose="020B0604030504040204" pitchFamily="50" charset="-128"/>
                  <a:ea typeface="メイリオ" panose="020B0604030504040204" pitchFamily="50" charset="-128"/>
                </a:rPr>
                <a:t>か月</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全体領域</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要件定義／制作ディレクション／画面設計／デザイン／フロントエンド</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体制</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ディレクター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名、デザイナー</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名、コーダー</a:t>
              </a:r>
              <a:r>
                <a:rPr lang="en-US" altLang="ja-JP" sz="900" dirty="0">
                  <a:solidFill>
                    <a:srgbClr val="000000"/>
                  </a:solidFill>
                  <a:latin typeface="メイリオ" panose="020B0604030504040204" pitchFamily="50" charset="-128"/>
                  <a:ea typeface="メイリオ" panose="020B0604030504040204" pitchFamily="50" charset="-128"/>
                </a:rPr>
                <a:t>3</a:t>
              </a:r>
              <a:r>
                <a:rPr lang="ja-JP" altLang="en-US" sz="900" dirty="0">
                  <a:solidFill>
                    <a:srgbClr val="000000"/>
                  </a:solidFill>
                  <a:latin typeface="メイリオ" panose="020B0604030504040204" pitchFamily="50" charset="-128"/>
                  <a:ea typeface="メイリオ" panose="020B0604030504040204" pitchFamily="50" charset="-128"/>
                </a:rPr>
                <a:t>名、エンジニア</a:t>
              </a:r>
              <a:r>
                <a:rPr lang="en-US" altLang="ja-JP" sz="900" dirty="0">
                  <a:solidFill>
                    <a:srgbClr val="000000"/>
                  </a:solidFill>
                  <a:latin typeface="メイリオ" panose="020B0604030504040204" pitchFamily="50" charset="-128"/>
                  <a:ea typeface="メイリオ" panose="020B0604030504040204" pitchFamily="50" charset="-128"/>
                </a:rPr>
                <a:t>2</a:t>
              </a:r>
              <a:r>
                <a:rPr lang="ja-JP" altLang="en-US" sz="900" dirty="0">
                  <a:solidFill>
                    <a:srgbClr val="000000"/>
                  </a:solidFill>
                  <a:latin typeface="メイリオ" panose="020B0604030504040204" pitchFamily="50" charset="-128"/>
                  <a:ea typeface="メイリオ" panose="020B0604030504040204" pitchFamily="50" charset="-128"/>
                </a:rPr>
                <a:t>名</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ポジション</a:t>
              </a:r>
              <a:r>
                <a:rPr lang="en-US" altLang="ja-JP" sz="900" dirty="0">
                  <a:solidFill>
                    <a:srgbClr val="000000"/>
                  </a:solidFill>
                  <a:latin typeface="メイリオ" panose="020B0604030504040204" pitchFamily="50" charset="-128"/>
                  <a:ea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rPr>
                <a:t> ディレクター</a:t>
              </a:r>
              <a:endParaRPr lang="en-US" altLang="ja-JP" sz="9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None/>
              </a:pPr>
              <a:r>
                <a:rPr lang="ja-JP" altLang="en-US" sz="900" dirty="0">
                  <a:solidFill>
                    <a:srgbClr val="000000"/>
                  </a:solidFill>
                  <a:latin typeface="メイリオ" panose="020B0604030504040204" pitchFamily="50" charset="-128"/>
                  <a:ea typeface="メイリオ" panose="020B0604030504040204" pitchFamily="50" charset="-128"/>
                </a:rPr>
                <a:t>担当業務</a:t>
              </a:r>
              <a:r>
                <a:rPr lang="en-US" altLang="ja-JP" sz="900" dirty="0">
                  <a:solidFill>
                    <a:srgbClr val="000000"/>
                  </a:solidFill>
                  <a:latin typeface="メイリオ" panose="020B0604030504040204" pitchFamily="50" charset="-128"/>
                  <a:ea typeface="メイリオ" panose="020B0604030504040204" pitchFamily="50" charset="-128"/>
                </a:rPr>
                <a:t>	- </a:t>
              </a:r>
              <a:r>
                <a:rPr lang="ja-JP" altLang="en-US" sz="900" dirty="0">
                  <a:solidFill>
                    <a:srgbClr val="000000"/>
                  </a:solidFill>
                  <a:latin typeface="メイリオ" panose="020B0604030504040204" pitchFamily="50" charset="-128"/>
                  <a:ea typeface="メイリオ" panose="020B0604030504040204" pitchFamily="50" charset="-128"/>
                </a:rPr>
                <a:t>制作ディレクション、画面設計、</a:t>
              </a:r>
              <a:r>
                <a:rPr lang="en-US" altLang="ja-JP" sz="900" dirty="0">
                  <a:solidFill>
                    <a:srgbClr val="000000"/>
                  </a:solidFill>
                  <a:latin typeface="メイリオ" panose="020B0604030504040204" pitchFamily="50" charset="-128"/>
                  <a:ea typeface="メイリオ" panose="020B0604030504040204" pitchFamily="50" charset="-128"/>
                </a:rPr>
                <a:t>CMS</a:t>
              </a:r>
              <a:r>
                <a:rPr lang="ja-JP" altLang="en-US" sz="900" dirty="0">
                  <a:solidFill>
                    <a:srgbClr val="000000"/>
                  </a:solidFill>
                  <a:latin typeface="メイリオ" panose="020B0604030504040204" pitchFamily="50" charset="-128"/>
                  <a:ea typeface="メイリオ" panose="020B0604030504040204" pitchFamily="50" charset="-128"/>
                </a:rPr>
                <a:t>フロント設計</a:t>
              </a:r>
              <a:endParaRPr lang="en-US" altLang="ja-JP" sz="900" dirty="0">
                <a:solidFill>
                  <a:srgbClr val="000000"/>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3114D100-B31C-F01B-87B5-27C0B0BF620D}"/>
                </a:ext>
              </a:extLst>
            </p:cNvPr>
            <p:cNvSpPr txBox="1">
              <a:spLocks noChangeArrowheads="1"/>
            </p:cNvSpPr>
            <p:nvPr/>
          </p:nvSpPr>
          <p:spPr bwMode="auto">
            <a:xfrm>
              <a:off x="345832" y="3261131"/>
              <a:ext cx="7655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050" b="1" dirty="0">
                  <a:solidFill>
                    <a:srgbClr val="000000"/>
                  </a:solidFill>
                  <a:latin typeface="メイリオ" panose="020B0604030504040204" pitchFamily="50" charset="-128"/>
                  <a:ea typeface="メイリオ" panose="020B0604030504040204" pitchFamily="50" charset="-128"/>
                </a:rPr>
                <a:t>▼基本情報</a:t>
              </a:r>
            </a:p>
          </p:txBody>
        </p:sp>
      </p:grpSp>
      <p:sp>
        <p:nvSpPr>
          <p:cNvPr id="64" name="正方形/長方形 63">
            <a:extLst>
              <a:ext uri="{FF2B5EF4-FFF2-40B4-BE49-F238E27FC236}">
                <a16:creationId xmlns:a16="http://schemas.microsoft.com/office/drawing/2014/main" id="{AA8A3355-2DF3-0FFF-A55C-E6DEDF68B8A4}"/>
              </a:ext>
            </a:extLst>
          </p:cNvPr>
          <p:cNvSpPr/>
          <p:nvPr/>
        </p:nvSpPr>
        <p:spPr>
          <a:xfrm>
            <a:off x="5433100" y="3876044"/>
            <a:ext cx="492443"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直取引</a:t>
            </a:r>
          </a:p>
        </p:txBody>
      </p:sp>
      <p:sp>
        <p:nvSpPr>
          <p:cNvPr id="65" name="正方形/長方形 64">
            <a:extLst>
              <a:ext uri="{FF2B5EF4-FFF2-40B4-BE49-F238E27FC236}">
                <a16:creationId xmlns:a16="http://schemas.microsoft.com/office/drawing/2014/main" id="{4493784A-00B8-FE59-B2A2-D95181F6AB72}"/>
              </a:ext>
            </a:extLst>
          </p:cNvPr>
          <p:cNvSpPr/>
          <p:nvPr/>
        </p:nvSpPr>
        <p:spPr>
          <a:xfrm>
            <a:off x="5974613" y="3875608"/>
            <a:ext cx="1107996"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コーポレートサイト</a:t>
            </a:r>
          </a:p>
        </p:txBody>
      </p:sp>
      <p:sp>
        <p:nvSpPr>
          <p:cNvPr id="66" name="正方形/長方形 65">
            <a:extLst>
              <a:ext uri="{FF2B5EF4-FFF2-40B4-BE49-F238E27FC236}">
                <a16:creationId xmlns:a16="http://schemas.microsoft.com/office/drawing/2014/main" id="{472182BF-982D-9364-5F70-A4F72585F1B1}"/>
              </a:ext>
            </a:extLst>
          </p:cNvPr>
          <p:cNvSpPr/>
          <p:nvPr/>
        </p:nvSpPr>
        <p:spPr>
          <a:xfrm>
            <a:off x="7133585" y="3875608"/>
            <a:ext cx="697627" cy="20562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bIns="36000" rtlCol="0" anchor="ctr">
            <a:spAutoFit/>
          </a:bodyPr>
          <a:lstStyle/>
          <a:p>
            <a:pPr algn="ctr"/>
            <a:r>
              <a:rPr kumimoji="1" lang="ja-JP" altLang="en-US" sz="800" b="1" dirty="0">
                <a:latin typeface="メイリオ" panose="020B0604030504040204" pitchFamily="50" charset="-128"/>
                <a:ea typeface="メイリオ" panose="020B0604030504040204" pitchFamily="50" charset="-128"/>
              </a:rPr>
              <a:t>サーバ移管</a:t>
            </a:r>
          </a:p>
        </p:txBody>
      </p:sp>
      <p:sp>
        <p:nvSpPr>
          <p:cNvPr id="3" name="テキスト ボックス 13">
            <a:extLst>
              <a:ext uri="{FF2B5EF4-FFF2-40B4-BE49-F238E27FC236}">
                <a16:creationId xmlns:a16="http://schemas.microsoft.com/office/drawing/2014/main" id="{8700FEAB-40B4-4974-A14A-9A688E75C366}"/>
              </a:ext>
            </a:extLst>
          </p:cNvPr>
          <p:cNvSpPr txBox="1">
            <a:spLocks noChangeArrowheads="1"/>
          </p:cNvSpPr>
          <p:nvPr/>
        </p:nvSpPr>
        <p:spPr bwMode="auto">
          <a:xfrm>
            <a:off x="171410" y="5902125"/>
            <a:ext cx="4978606" cy="90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171450" indent="-171450">
              <a:spcBef>
                <a:spcPts val="0"/>
              </a:spcBef>
              <a:spcAft>
                <a:spcPts val="600"/>
              </a:spcAft>
              <a:defRPr/>
            </a:pPr>
            <a:r>
              <a:rPr lang="ja-JP" altLang="en-US" sz="1050" dirty="0">
                <a:solidFill>
                  <a:prstClr val="black"/>
                </a:solidFill>
                <a:latin typeface="メイリオ" panose="020B0604030504040204" pitchFamily="50" charset="-128"/>
                <a:ea typeface="メイリオ" panose="020B0604030504040204" pitchFamily="50" charset="-128"/>
              </a:rPr>
              <a:t>コーポレートサイトリニューアルプロジェクトの評価により、採用サイト・オウンドメディアなど同クライアントの今後の他コンテンツの制作も決まるというプレッシャーのかかる案件であったが見事評価をいただき、継続発注。</a:t>
            </a:r>
            <a:endParaRPr lang="en-US" altLang="ja-JP" sz="1050" dirty="0">
              <a:solidFill>
                <a:prstClr val="black"/>
              </a:solidFill>
              <a:latin typeface="メイリオ" panose="020B0604030504040204" pitchFamily="50" charset="-128"/>
              <a:ea typeface="メイリオ" panose="020B0604030504040204" pitchFamily="50" charset="-128"/>
            </a:endParaRPr>
          </a:p>
          <a:p>
            <a:pPr marL="171450" indent="-171450">
              <a:spcBef>
                <a:spcPts val="0"/>
              </a:spcBef>
              <a:spcAft>
                <a:spcPts val="600"/>
              </a:spcAft>
              <a:defRPr/>
            </a:pPr>
            <a:r>
              <a:rPr lang="ja-JP" altLang="en-US" sz="1050" dirty="0">
                <a:solidFill>
                  <a:prstClr val="black"/>
                </a:solidFill>
                <a:latin typeface="メイリオ" panose="020B0604030504040204" pitchFamily="50" charset="-128"/>
                <a:ea typeface="メイリオ" panose="020B0604030504040204" pitchFamily="50" charset="-128"/>
              </a:rPr>
              <a:t>最も評価された点は、クライアントの中ではデザインリニューアルの予定であったがコンテンツの提案なども行い、付加価値を感じていただけた点。</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1166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82000500-B3C4-C233-BAC0-73791A019EE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7621577" y="2034134"/>
            <a:ext cx="2062800" cy="2156975"/>
          </a:xfrm>
          <a:prstGeom prst="rect">
            <a:avLst/>
          </a:prstGeom>
        </p:spPr>
      </p:pic>
      <p:pic>
        <p:nvPicPr>
          <p:cNvPr id="27" name="図 26">
            <a:extLst>
              <a:ext uri="{FF2B5EF4-FFF2-40B4-BE49-F238E27FC236}">
                <a16:creationId xmlns:a16="http://schemas.microsoft.com/office/drawing/2014/main" id="{C803E8DB-11B5-8CDE-A88A-CD7728CA096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7621577" y="4555031"/>
            <a:ext cx="2062800" cy="2156975"/>
          </a:xfrm>
          <a:prstGeom prst="rect">
            <a:avLst/>
          </a:prstGeom>
        </p:spPr>
      </p:pic>
      <p:sp>
        <p:nvSpPr>
          <p:cNvPr id="39947" name="テキスト ボックス 12">
            <a:extLst>
              <a:ext uri="{FF2B5EF4-FFF2-40B4-BE49-F238E27FC236}">
                <a16:creationId xmlns:a16="http://schemas.microsoft.com/office/drawing/2014/main" id="{F7A67C73-233A-E7DD-4E16-DA2773DA4CD9}"/>
              </a:ext>
            </a:extLst>
          </p:cNvPr>
          <p:cNvSpPr txBox="1">
            <a:spLocks noChangeArrowheads="1"/>
          </p:cNvSpPr>
          <p:nvPr/>
        </p:nvSpPr>
        <p:spPr bwMode="auto">
          <a:xfrm>
            <a:off x="171410" y="671770"/>
            <a:ext cx="4702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rPr>
              <a:t>〇〇〇〇様案件その他担当ブランド一覧</a:t>
            </a:r>
          </a:p>
        </p:txBody>
      </p:sp>
      <p:pic>
        <p:nvPicPr>
          <p:cNvPr id="2" name="図 1">
            <a:extLst>
              <a:ext uri="{FF2B5EF4-FFF2-40B4-BE49-F238E27FC236}">
                <a16:creationId xmlns:a16="http://schemas.microsoft.com/office/drawing/2014/main" id="{E4839F2B-6CC8-A93F-3C37-DD127DE86D8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170770" y="2034134"/>
            <a:ext cx="2062800" cy="2156975"/>
          </a:xfrm>
          <a:prstGeom prst="rect">
            <a:avLst/>
          </a:prstGeom>
        </p:spPr>
      </p:pic>
      <p:pic>
        <p:nvPicPr>
          <p:cNvPr id="3" name="図 2">
            <a:extLst>
              <a:ext uri="{FF2B5EF4-FFF2-40B4-BE49-F238E27FC236}">
                <a16:creationId xmlns:a16="http://schemas.microsoft.com/office/drawing/2014/main" id="{454DEC96-7D53-C999-8073-34B00734CFF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170770" y="4555031"/>
            <a:ext cx="2062800" cy="2156975"/>
          </a:xfrm>
          <a:prstGeom prst="rect">
            <a:avLst/>
          </a:prstGeom>
        </p:spPr>
      </p:pic>
      <p:sp>
        <p:nvSpPr>
          <p:cNvPr id="39956" name="テキスト ボックス 19">
            <a:extLst>
              <a:ext uri="{FF2B5EF4-FFF2-40B4-BE49-F238E27FC236}">
                <a16:creationId xmlns:a16="http://schemas.microsoft.com/office/drawing/2014/main" id="{223A70D4-9E8A-6723-9C5E-98DED2DD6489}"/>
              </a:ext>
            </a:extLst>
          </p:cNvPr>
          <p:cNvSpPr txBox="1">
            <a:spLocks noChangeArrowheads="1"/>
          </p:cNvSpPr>
          <p:nvPr/>
        </p:nvSpPr>
        <p:spPr bwMode="auto">
          <a:xfrm>
            <a:off x="171410" y="1057532"/>
            <a:ext cx="9513610" cy="66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〇〇〇〇様案件では、様々な製品ブランドの</a:t>
            </a:r>
            <a:r>
              <a:rPr lang="en-US" altLang="ja-JP" sz="1050" dirty="0">
                <a:solidFill>
                  <a:srgbClr val="000000"/>
                </a:solidFill>
                <a:latin typeface="メイリオ" panose="020B0604030504040204" pitchFamily="50" charset="-128"/>
                <a:ea typeface="メイリオ" panose="020B0604030504040204" pitchFamily="50" charset="-128"/>
              </a:rPr>
              <a:t>LP</a:t>
            </a:r>
            <a:r>
              <a:rPr lang="ja-JP" altLang="en-US" sz="1050" dirty="0">
                <a:solidFill>
                  <a:srgbClr val="000000"/>
                </a:solidFill>
                <a:latin typeface="メイリオ" panose="020B0604030504040204" pitchFamily="50" charset="-128"/>
                <a:ea typeface="メイリオ" panose="020B0604030504040204" pitchFamily="50" charset="-128"/>
              </a:rPr>
              <a:t>・</a:t>
            </a:r>
            <a:r>
              <a:rPr lang="en-US" altLang="ja-JP" sz="1050" dirty="0">
                <a:solidFill>
                  <a:srgbClr val="000000"/>
                </a:solidFill>
                <a:latin typeface="メイリオ" panose="020B0604030504040204" pitchFamily="50" charset="-128"/>
                <a:ea typeface="メイリオ" panose="020B0604030504040204" pitchFamily="50" charset="-128"/>
              </a:rPr>
              <a:t>Web</a:t>
            </a:r>
            <a:r>
              <a:rPr lang="ja-JP" altLang="en-US" sz="1050" dirty="0">
                <a:solidFill>
                  <a:srgbClr val="000000"/>
                </a:solidFill>
                <a:latin typeface="メイリオ" panose="020B0604030504040204" pitchFamily="50" charset="-128"/>
                <a:ea typeface="メイリオ" panose="020B0604030504040204" pitchFamily="50" charset="-128"/>
              </a:rPr>
              <a:t>コンテンツ制作などを担当。</a:t>
            </a: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現在では管理しているブランドは、トータル</a:t>
            </a:r>
            <a:r>
              <a:rPr lang="en-US" altLang="ja-JP" sz="1050" dirty="0">
                <a:solidFill>
                  <a:srgbClr val="000000"/>
                </a:solidFill>
                <a:latin typeface="メイリオ" panose="020B0604030504040204" pitchFamily="50" charset="-128"/>
                <a:ea typeface="メイリオ" panose="020B0604030504040204" pitchFamily="50" charset="-128"/>
              </a:rPr>
              <a:t>10</a:t>
            </a:r>
            <a:r>
              <a:rPr lang="ja-JP" altLang="en-US" sz="1050" dirty="0">
                <a:solidFill>
                  <a:srgbClr val="000000"/>
                </a:solidFill>
                <a:latin typeface="メイリオ" panose="020B0604030504040204" pitchFamily="50" charset="-128"/>
                <a:ea typeface="メイリオ" panose="020B0604030504040204" pitchFamily="50" charset="-128"/>
              </a:rPr>
              <a:t>ブランド近くを</a:t>
            </a:r>
            <a:r>
              <a:rPr lang="en-US" altLang="ja-JP" sz="1050" dirty="0">
                <a:solidFill>
                  <a:srgbClr val="000000"/>
                </a:solidFill>
                <a:latin typeface="メイリオ" panose="020B0604030504040204" pitchFamily="50" charset="-128"/>
                <a:ea typeface="メイリオ" panose="020B0604030504040204" pitchFamily="50" charset="-128"/>
              </a:rPr>
              <a:t>1</a:t>
            </a:r>
            <a:r>
              <a:rPr lang="ja-JP" altLang="en-US" sz="1050" dirty="0">
                <a:solidFill>
                  <a:srgbClr val="000000"/>
                </a:solidFill>
                <a:latin typeface="メイリオ" panose="020B0604030504040204" pitchFamily="50" charset="-128"/>
                <a:ea typeface="メイリオ" panose="020B0604030504040204" pitchFamily="50" charset="-128"/>
              </a:rPr>
              <a:t>人で担当。</a:t>
            </a:r>
            <a:endParaRPr lang="en-US" altLang="ja-JP" sz="1050" dirty="0">
              <a:solidFill>
                <a:srgbClr val="000000"/>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dirty="0">
                <a:solidFill>
                  <a:srgbClr val="000000"/>
                </a:solidFill>
                <a:latin typeface="メイリオ" panose="020B0604030504040204" pitchFamily="50" charset="-128"/>
                <a:ea typeface="メイリオ" panose="020B0604030504040204" pitchFamily="50" charset="-128"/>
              </a:rPr>
              <a:t>軽微な更新から</a:t>
            </a:r>
            <a:r>
              <a:rPr lang="en-US" altLang="ja-JP" sz="1050" dirty="0">
                <a:solidFill>
                  <a:srgbClr val="000000"/>
                </a:solidFill>
                <a:latin typeface="メイリオ" panose="020B0604030504040204" pitchFamily="50" charset="-128"/>
                <a:ea typeface="メイリオ" panose="020B0604030504040204" pitchFamily="50" charset="-128"/>
              </a:rPr>
              <a:t>LP</a:t>
            </a:r>
            <a:r>
              <a:rPr lang="ja-JP" altLang="en-US" sz="1050" dirty="0">
                <a:solidFill>
                  <a:srgbClr val="000000"/>
                </a:solidFill>
                <a:latin typeface="メイリオ" panose="020B0604030504040204" pitchFamily="50" charset="-128"/>
                <a:ea typeface="メイリオ" panose="020B0604030504040204" pitchFamily="50" charset="-128"/>
              </a:rPr>
              <a:t>／ブランドサイト／新規コンテンツ制作を含めて、ご提案／サポートなどを行っております。</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4" name="テキスト ボックス 5">
            <a:extLst>
              <a:ext uri="{FF2B5EF4-FFF2-40B4-BE49-F238E27FC236}">
                <a16:creationId xmlns:a16="http://schemas.microsoft.com/office/drawing/2014/main" id="{CA2D92CB-B9B7-D006-6336-B0E300918335}"/>
              </a:ext>
            </a:extLst>
          </p:cNvPr>
          <p:cNvSpPr txBox="1">
            <a:spLocks noChangeArrowheads="1"/>
          </p:cNvSpPr>
          <p:nvPr/>
        </p:nvSpPr>
        <p:spPr bwMode="auto">
          <a:xfrm>
            <a:off x="171410" y="162409"/>
            <a:ext cx="3467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その他の実績（担当ブランド一覧）</a:t>
            </a:r>
          </a:p>
        </p:txBody>
      </p:sp>
      <p:sp>
        <p:nvSpPr>
          <p:cNvPr id="5" name="スライド番号プレースホルダー 21">
            <a:extLst>
              <a:ext uri="{FF2B5EF4-FFF2-40B4-BE49-F238E27FC236}">
                <a16:creationId xmlns:a16="http://schemas.microsoft.com/office/drawing/2014/main" id="{AA85E19E-6CF9-E5FC-46D6-1D6B49C6817C}"/>
              </a:ext>
            </a:extLst>
          </p:cNvPr>
          <p:cNvSpPr>
            <a:spLocks noGrp="1"/>
          </p:cNvSpPr>
          <p:nvPr>
            <p:ph type="sldNum" sz="quarter" idx="4"/>
          </p:nvPr>
        </p:nvSpPr>
        <p:spPr/>
        <p:txBody>
          <a:bodyPr/>
          <a:lstStyle/>
          <a:p>
            <a:fld id="{75FFEF5F-5CEB-48F8-B25D-01CAF02398D3}" type="slidenum">
              <a:rPr kumimoji="1" lang="ja-JP" altLang="en-US" smtClean="0"/>
              <a:t>9</a:t>
            </a:fld>
            <a:endParaRPr kumimoji="1" lang="ja-JP" altLang="en-US" dirty="0"/>
          </a:p>
        </p:txBody>
      </p:sp>
      <p:pic>
        <p:nvPicPr>
          <p:cNvPr id="37" name="図 36">
            <a:extLst>
              <a:ext uri="{FF2B5EF4-FFF2-40B4-BE49-F238E27FC236}">
                <a16:creationId xmlns:a16="http://schemas.microsoft.com/office/drawing/2014/main" id="{AAD6B5FE-3C86-6C15-E416-FD642137C5D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654372" y="2034134"/>
            <a:ext cx="2062800" cy="2156975"/>
          </a:xfrm>
          <a:prstGeom prst="rect">
            <a:avLst/>
          </a:prstGeom>
        </p:spPr>
      </p:pic>
      <p:pic>
        <p:nvPicPr>
          <p:cNvPr id="35" name="図 34">
            <a:extLst>
              <a:ext uri="{FF2B5EF4-FFF2-40B4-BE49-F238E27FC236}">
                <a16:creationId xmlns:a16="http://schemas.microsoft.com/office/drawing/2014/main" id="{79787F5A-8240-9075-FC5B-60C8D9DCDF1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654372" y="4555031"/>
            <a:ext cx="2062800" cy="2156975"/>
          </a:xfrm>
          <a:prstGeom prst="rect">
            <a:avLst/>
          </a:prstGeom>
        </p:spPr>
      </p:pic>
      <p:pic>
        <p:nvPicPr>
          <p:cNvPr id="44" name="図 43">
            <a:extLst>
              <a:ext uri="{FF2B5EF4-FFF2-40B4-BE49-F238E27FC236}">
                <a16:creationId xmlns:a16="http://schemas.microsoft.com/office/drawing/2014/main" id="{5CEE63AD-A46D-F483-58AB-979C211ADCB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5137974" y="2034134"/>
            <a:ext cx="2062800" cy="2156975"/>
          </a:xfrm>
          <a:prstGeom prst="rect">
            <a:avLst/>
          </a:prstGeom>
        </p:spPr>
      </p:pic>
      <p:pic>
        <p:nvPicPr>
          <p:cNvPr id="42" name="図 41">
            <a:extLst>
              <a:ext uri="{FF2B5EF4-FFF2-40B4-BE49-F238E27FC236}">
                <a16:creationId xmlns:a16="http://schemas.microsoft.com/office/drawing/2014/main" id="{7ED9FD79-3F20-486F-EE28-EC2C4EE7D3C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5137974" y="4555031"/>
            <a:ext cx="2062800" cy="2156975"/>
          </a:xfrm>
          <a:prstGeom prst="rect">
            <a:avLst/>
          </a:prstGeom>
        </p:spPr>
      </p:pic>
      <p:sp>
        <p:nvSpPr>
          <p:cNvPr id="28" name="正方形/長方形 27">
            <a:extLst>
              <a:ext uri="{FF2B5EF4-FFF2-40B4-BE49-F238E27FC236}">
                <a16:creationId xmlns:a16="http://schemas.microsoft.com/office/drawing/2014/main" id="{28D209BF-64E8-8CCE-79B0-070A3AC7D50E}"/>
              </a:ext>
            </a:extLst>
          </p:cNvPr>
          <p:cNvSpPr/>
          <p:nvPr/>
        </p:nvSpPr>
        <p:spPr bwMode="auto">
          <a:xfrm>
            <a:off x="171410" y="3924830"/>
            <a:ext cx="9512967" cy="266279"/>
          </a:xfrm>
          <a:prstGeom prst="rect">
            <a:avLst/>
          </a:prstGeom>
          <a:gradFill>
            <a:gsLst>
              <a:gs pos="0">
                <a:schemeClr val="bg1">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正方形/長方形 7">
            <a:extLst>
              <a:ext uri="{FF2B5EF4-FFF2-40B4-BE49-F238E27FC236}">
                <a16:creationId xmlns:a16="http://schemas.microsoft.com/office/drawing/2014/main" id="{FD3D1E9C-3AE4-42BD-D2DF-FCDA1BF8FEF4}"/>
              </a:ext>
            </a:extLst>
          </p:cNvPr>
          <p:cNvSpPr/>
          <p:nvPr/>
        </p:nvSpPr>
        <p:spPr bwMode="auto">
          <a:xfrm>
            <a:off x="171410" y="6445728"/>
            <a:ext cx="9512967" cy="266278"/>
          </a:xfrm>
          <a:prstGeom prst="rect">
            <a:avLst/>
          </a:prstGeom>
          <a:gradFill>
            <a:gsLst>
              <a:gs pos="0">
                <a:schemeClr val="bg1">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2425</Words>
  <Application>Microsoft Office PowerPoint</Application>
  <PresentationFormat>A4 210 x 297 mm</PresentationFormat>
  <Paragraphs>337</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4</vt:i4>
      </vt:variant>
      <vt:variant>
        <vt:lpstr>スライド タイトル</vt:lpstr>
      </vt:variant>
      <vt:variant>
        <vt:i4>16</vt:i4>
      </vt:variant>
    </vt:vector>
  </HeadingPairs>
  <TitlesOfParts>
    <vt:vector size="23" baseType="lpstr">
      <vt:lpstr>メイリオ</vt:lpstr>
      <vt:lpstr>游ゴシック</vt:lpstr>
      <vt:lpstr>Arial</vt:lpstr>
      <vt:lpstr>1_デザインの設定</vt:lpstr>
      <vt:lpstr>4_デザインの設定</vt:lpstr>
      <vt:lpstr>2_デザインの設定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2025-11-25T08:00:00Z</dcterms:created>
  <dcterms:modified xsi:type="dcterms:W3CDTF">2025-11-25T08:00:35Z</dcterms:modified>
</cp:coreProperties>
</file>